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9" r:id="rId4"/>
  </p:sldMasterIdLst>
  <p:notesMasterIdLst>
    <p:notesMasterId r:id="rId50"/>
  </p:notesMasterIdLst>
  <p:sldIdLst>
    <p:sldId id="266" r:id="rId5"/>
    <p:sldId id="309" r:id="rId6"/>
    <p:sldId id="314" r:id="rId7"/>
    <p:sldId id="354" r:id="rId8"/>
    <p:sldId id="312" r:id="rId9"/>
    <p:sldId id="310" r:id="rId10"/>
    <p:sldId id="311" r:id="rId11"/>
    <p:sldId id="315" r:id="rId12"/>
    <p:sldId id="316" r:id="rId13"/>
    <p:sldId id="313" r:id="rId14"/>
    <p:sldId id="317" r:id="rId15"/>
    <p:sldId id="318" r:id="rId16"/>
    <p:sldId id="319" r:id="rId17"/>
    <p:sldId id="321" r:id="rId18"/>
    <p:sldId id="320"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7" r:id="rId38"/>
    <p:sldId id="349" r:id="rId39"/>
    <p:sldId id="348" r:id="rId40"/>
    <p:sldId id="341" r:id="rId41"/>
    <p:sldId id="342" r:id="rId42"/>
    <p:sldId id="350" r:id="rId43"/>
    <p:sldId id="351" r:id="rId44"/>
    <p:sldId id="344" r:id="rId45"/>
    <p:sldId id="352" r:id="rId46"/>
    <p:sldId id="345" r:id="rId47"/>
    <p:sldId id="346" r:id="rId48"/>
    <p:sldId id="35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D4724C-C2DA-4BCD-9F3B-2C7F7C41076E}" v="2" dt="2024-10-03T04:39:47.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ri Mishra" userId="649c7c3a125787fc" providerId="LiveId" clId="{55B28A23-B0A8-486A-83F9-A28C81B79022}"/>
    <pc:docChg chg="undo custSel addSld delSld modSld sldOrd">
      <pc:chgData name="Madhuri Mishra" userId="649c7c3a125787fc" providerId="LiveId" clId="{55B28A23-B0A8-486A-83F9-A28C81B79022}" dt="2024-08-30T04:37:02.764" v="243" actId="113"/>
      <pc:docMkLst>
        <pc:docMk/>
      </pc:docMkLst>
      <pc:sldChg chg="del">
        <pc:chgData name="Madhuri Mishra" userId="649c7c3a125787fc" providerId="LiveId" clId="{55B28A23-B0A8-486A-83F9-A28C81B79022}" dt="2024-08-30T04:05:11.710" v="32" actId="47"/>
        <pc:sldMkLst>
          <pc:docMk/>
          <pc:sldMk cId="265522590" sldId="308"/>
        </pc:sldMkLst>
      </pc:sldChg>
      <pc:sldChg chg="modSp mod">
        <pc:chgData name="Madhuri Mishra" userId="649c7c3a125787fc" providerId="LiveId" clId="{55B28A23-B0A8-486A-83F9-A28C81B79022}" dt="2024-08-30T04:37:02.764" v="243" actId="113"/>
        <pc:sldMkLst>
          <pc:docMk/>
          <pc:sldMk cId="2901663168" sldId="309"/>
        </pc:sldMkLst>
        <pc:spChg chg="mod">
          <ac:chgData name="Madhuri Mishra" userId="649c7c3a125787fc" providerId="LiveId" clId="{55B28A23-B0A8-486A-83F9-A28C81B79022}" dt="2024-08-30T04:37:02.764" v="243" actId="113"/>
          <ac:spMkLst>
            <pc:docMk/>
            <pc:sldMk cId="2901663168" sldId="309"/>
            <ac:spMk id="2" creationId="{B9DA62BC-6892-AAE9-79C5-CEA15CFCCB2E}"/>
          </ac:spMkLst>
        </pc:spChg>
      </pc:sldChg>
      <pc:sldChg chg="addSp modSp new mod">
        <pc:chgData name="Madhuri Mishra" userId="649c7c3a125787fc" providerId="LiveId" clId="{55B28A23-B0A8-486A-83F9-A28C81B79022}" dt="2024-08-30T04:12:00.970" v="72" actId="14100"/>
        <pc:sldMkLst>
          <pc:docMk/>
          <pc:sldMk cId="575318291" sldId="310"/>
        </pc:sldMkLst>
        <pc:spChg chg="add mod">
          <ac:chgData name="Madhuri Mishra" userId="649c7c3a125787fc" providerId="LiveId" clId="{55B28A23-B0A8-486A-83F9-A28C81B79022}" dt="2024-08-30T04:08:20.736" v="56" actId="1076"/>
          <ac:spMkLst>
            <pc:docMk/>
            <pc:sldMk cId="575318291" sldId="310"/>
            <ac:spMk id="3" creationId="{2A6C68AE-6292-97E3-9545-1DFC34369E03}"/>
          </ac:spMkLst>
        </pc:spChg>
        <pc:spChg chg="add mod">
          <ac:chgData name="Madhuri Mishra" userId="649c7c3a125787fc" providerId="LiveId" clId="{55B28A23-B0A8-486A-83F9-A28C81B79022}" dt="2024-08-30T04:12:00.970" v="72" actId="14100"/>
          <ac:spMkLst>
            <pc:docMk/>
            <pc:sldMk cId="575318291" sldId="310"/>
            <ac:spMk id="5" creationId="{01BF9132-FEF4-BC15-7259-643D84FD90D1}"/>
          </ac:spMkLst>
        </pc:spChg>
      </pc:sldChg>
      <pc:sldChg chg="addSp modSp new mod">
        <pc:chgData name="Madhuri Mishra" userId="649c7c3a125787fc" providerId="LiveId" clId="{55B28A23-B0A8-486A-83F9-A28C81B79022}" dt="2024-08-30T04:15:30.582" v="96" actId="1076"/>
        <pc:sldMkLst>
          <pc:docMk/>
          <pc:sldMk cId="3096613271" sldId="311"/>
        </pc:sldMkLst>
        <pc:spChg chg="add mod">
          <ac:chgData name="Madhuri Mishra" userId="649c7c3a125787fc" providerId="LiveId" clId="{55B28A23-B0A8-486A-83F9-A28C81B79022}" dt="2024-08-30T04:12:50.054" v="79" actId="1076"/>
          <ac:spMkLst>
            <pc:docMk/>
            <pc:sldMk cId="3096613271" sldId="311"/>
            <ac:spMk id="3" creationId="{E692AB8D-B706-4875-0718-28D888BBE95C}"/>
          </ac:spMkLst>
        </pc:spChg>
        <pc:spChg chg="add mod">
          <ac:chgData name="Madhuri Mishra" userId="649c7c3a125787fc" providerId="LiveId" clId="{55B28A23-B0A8-486A-83F9-A28C81B79022}" dt="2024-08-30T04:15:28.210" v="95" actId="403"/>
          <ac:spMkLst>
            <pc:docMk/>
            <pc:sldMk cId="3096613271" sldId="311"/>
            <ac:spMk id="5" creationId="{AC0ECDE4-E95F-186D-F62A-4709C409A02A}"/>
          </ac:spMkLst>
        </pc:spChg>
        <pc:picChg chg="add mod">
          <ac:chgData name="Madhuri Mishra" userId="649c7c3a125787fc" providerId="LiveId" clId="{55B28A23-B0A8-486A-83F9-A28C81B79022}" dt="2024-08-30T04:15:30.582" v="96" actId="1076"/>
          <ac:picMkLst>
            <pc:docMk/>
            <pc:sldMk cId="3096613271" sldId="311"/>
            <ac:picMk id="6" creationId="{A4809495-A986-EA15-09F3-BCBBFA4FE593}"/>
          </ac:picMkLst>
        </pc:picChg>
      </pc:sldChg>
      <pc:sldChg chg="addSp modSp new mod ord">
        <pc:chgData name="Madhuri Mishra" userId="649c7c3a125787fc" providerId="LiveId" clId="{55B28A23-B0A8-486A-83F9-A28C81B79022}" dt="2024-08-30T04:20:39.945" v="110"/>
        <pc:sldMkLst>
          <pc:docMk/>
          <pc:sldMk cId="1166844504" sldId="312"/>
        </pc:sldMkLst>
        <pc:picChg chg="add mod">
          <ac:chgData name="Madhuri Mishra" userId="649c7c3a125787fc" providerId="LiveId" clId="{55B28A23-B0A8-486A-83F9-A28C81B79022}" dt="2024-08-30T04:20:08.678" v="108" actId="14100"/>
          <ac:picMkLst>
            <pc:docMk/>
            <pc:sldMk cId="1166844504" sldId="312"/>
            <ac:picMk id="2" creationId="{DD12223D-218F-B44B-F074-AD372D2ADE9C}"/>
          </ac:picMkLst>
        </pc:picChg>
      </pc:sldChg>
      <pc:sldChg chg="addSp modSp new mod ord">
        <pc:chgData name="Madhuri Mishra" userId="649c7c3a125787fc" providerId="LiveId" clId="{55B28A23-B0A8-486A-83F9-A28C81B79022}" dt="2024-08-30T04:30:31.924" v="210" actId="13926"/>
        <pc:sldMkLst>
          <pc:docMk/>
          <pc:sldMk cId="84760240" sldId="313"/>
        </pc:sldMkLst>
        <pc:spChg chg="add mod">
          <ac:chgData name="Madhuri Mishra" userId="649c7c3a125787fc" providerId="LiveId" clId="{55B28A23-B0A8-486A-83F9-A28C81B79022}" dt="2024-08-30T04:21:21.211" v="122" actId="20577"/>
          <ac:spMkLst>
            <pc:docMk/>
            <pc:sldMk cId="84760240" sldId="313"/>
            <ac:spMk id="3" creationId="{93C48EF9-9238-1B82-4F0E-319E14D15D26}"/>
          </ac:spMkLst>
        </pc:spChg>
        <pc:spChg chg="add mod">
          <ac:chgData name="Madhuri Mishra" userId="649c7c3a125787fc" providerId="LiveId" clId="{55B28A23-B0A8-486A-83F9-A28C81B79022}" dt="2024-08-30T04:30:31.924" v="210" actId="13926"/>
          <ac:spMkLst>
            <pc:docMk/>
            <pc:sldMk cId="84760240" sldId="313"/>
            <ac:spMk id="5" creationId="{529E9540-12EF-1A65-F754-4714013FEA93}"/>
          </ac:spMkLst>
        </pc:spChg>
      </pc:sldChg>
      <pc:sldChg chg="addSp modSp new mod">
        <pc:chgData name="Madhuri Mishra" userId="649c7c3a125787fc" providerId="LiveId" clId="{55B28A23-B0A8-486A-83F9-A28C81B79022}" dt="2024-08-30T04:19:19.920" v="103" actId="1076"/>
        <pc:sldMkLst>
          <pc:docMk/>
          <pc:sldMk cId="3579404945" sldId="314"/>
        </pc:sldMkLst>
        <pc:picChg chg="add mod modCrop">
          <ac:chgData name="Madhuri Mishra" userId="649c7c3a125787fc" providerId="LiveId" clId="{55B28A23-B0A8-486A-83F9-A28C81B79022}" dt="2024-08-30T04:19:19.920" v="103" actId="1076"/>
          <ac:picMkLst>
            <pc:docMk/>
            <pc:sldMk cId="3579404945" sldId="314"/>
            <ac:picMk id="2" creationId="{416CC92B-3E91-250B-5DCC-299D289FC36E}"/>
          </ac:picMkLst>
        </pc:picChg>
      </pc:sldChg>
      <pc:sldChg chg="addSp modSp new mod">
        <pc:chgData name="Madhuri Mishra" userId="649c7c3a125787fc" providerId="LiveId" clId="{55B28A23-B0A8-486A-83F9-A28C81B79022}" dt="2024-08-30T04:25:31.719" v="188" actId="2711"/>
        <pc:sldMkLst>
          <pc:docMk/>
          <pc:sldMk cId="3439555847" sldId="315"/>
        </pc:sldMkLst>
        <pc:spChg chg="add mod">
          <ac:chgData name="Madhuri Mishra" userId="649c7c3a125787fc" providerId="LiveId" clId="{55B28A23-B0A8-486A-83F9-A28C81B79022}" dt="2024-08-30T04:25:23.852" v="187" actId="5793"/>
          <ac:spMkLst>
            <pc:docMk/>
            <pc:sldMk cId="3439555847" sldId="315"/>
            <ac:spMk id="3" creationId="{C6AC2BAB-855A-1F34-5D9C-47FB26160387}"/>
          </ac:spMkLst>
        </pc:spChg>
        <pc:spChg chg="add mod">
          <ac:chgData name="Madhuri Mishra" userId="649c7c3a125787fc" providerId="LiveId" clId="{55B28A23-B0A8-486A-83F9-A28C81B79022}" dt="2024-08-30T04:24:34.046" v="174" actId="1076"/>
          <ac:spMkLst>
            <pc:docMk/>
            <pc:sldMk cId="3439555847" sldId="315"/>
            <ac:spMk id="5" creationId="{8555EF25-84C1-2089-FEE1-9B07BD8C03CF}"/>
          </ac:spMkLst>
        </pc:spChg>
        <pc:spChg chg="add mod">
          <ac:chgData name="Madhuri Mishra" userId="649c7c3a125787fc" providerId="LiveId" clId="{55B28A23-B0A8-486A-83F9-A28C81B79022}" dt="2024-08-30T04:25:31.719" v="188" actId="2711"/>
          <ac:spMkLst>
            <pc:docMk/>
            <pc:sldMk cId="3439555847" sldId="315"/>
            <ac:spMk id="7" creationId="{834DF242-455D-BBD0-A443-598C93B5C3F1}"/>
          </ac:spMkLst>
        </pc:spChg>
      </pc:sldChg>
      <pc:sldChg chg="addSp modSp new mod">
        <pc:chgData name="Madhuri Mishra" userId="649c7c3a125787fc" providerId="LiveId" clId="{55B28A23-B0A8-486A-83F9-A28C81B79022}" dt="2024-08-30T04:26:50.102" v="200" actId="1076"/>
        <pc:sldMkLst>
          <pc:docMk/>
          <pc:sldMk cId="749751636" sldId="316"/>
        </pc:sldMkLst>
        <pc:spChg chg="add mod">
          <ac:chgData name="Madhuri Mishra" userId="649c7c3a125787fc" providerId="LiveId" clId="{55B28A23-B0A8-486A-83F9-A28C81B79022}" dt="2024-08-30T04:26:28.624" v="195" actId="207"/>
          <ac:spMkLst>
            <pc:docMk/>
            <pc:sldMk cId="749751636" sldId="316"/>
            <ac:spMk id="2" creationId="{5523146C-1D65-1C37-B605-3426857EE1D9}"/>
          </ac:spMkLst>
        </pc:spChg>
        <pc:spChg chg="add mod">
          <ac:chgData name="Madhuri Mishra" userId="649c7c3a125787fc" providerId="LiveId" clId="{55B28A23-B0A8-486A-83F9-A28C81B79022}" dt="2024-08-30T04:26:19.795" v="194" actId="403"/>
          <ac:spMkLst>
            <pc:docMk/>
            <pc:sldMk cId="749751636" sldId="316"/>
            <ac:spMk id="3" creationId="{56AD5483-A643-AD48-A6B1-1C2EE817FF3F}"/>
          </ac:spMkLst>
        </pc:spChg>
        <pc:spChg chg="add mod">
          <ac:chgData name="Madhuri Mishra" userId="649c7c3a125787fc" providerId="LiveId" clId="{55B28A23-B0A8-486A-83F9-A28C81B79022}" dt="2024-08-30T04:26:50.102" v="200" actId="1076"/>
          <ac:spMkLst>
            <pc:docMk/>
            <pc:sldMk cId="749751636" sldId="316"/>
            <ac:spMk id="4" creationId="{D6875D35-5D39-22D2-2D4D-C22D4054D7F1}"/>
          </ac:spMkLst>
        </pc:spChg>
      </pc:sldChg>
      <pc:sldChg chg="addSp modSp new mod">
        <pc:chgData name="Madhuri Mishra" userId="649c7c3a125787fc" providerId="LiveId" clId="{55B28A23-B0A8-486A-83F9-A28C81B79022}" dt="2024-08-30T04:32:05.420" v="219" actId="12"/>
        <pc:sldMkLst>
          <pc:docMk/>
          <pc:sldMk cId="2462962341" sldId="317"/>
        </pc:sldMkLst>
        <pc:spChg chg="add mod">
          <ac:chgData name="Madhuri Mishra" userId="649c7c3a125787fc" providerId="LiveId" clId="{55B28A23-B0A8-486A-83F9-A28C81B79022}" dt="2024-08-30T04:32:05.420" v="219" actId="12"/>
          <ac:spMkLst>
            <pc:docMk/>
            <pc:sldMk cId="2462962341" sldId="317"/>
            <ac:spMk id="4" creationId="{554DF71F-28D5-3A82-42C9-43828487836D}"/>
          </ac:spMkLst>
        </pc:spChg>
        <pc:picChg chg="add mod">
          <ac:chgData name="Madhuri Mishra" userId="649c7c3a125787fc" providerId="LiveId" clId="{55B28A23-B0A8-486A-83F9-A28C81B79022}" dt="2024-08-30T04:31:04.697" v="213" actId="1076"/>
          <ac:picMkLst>
            <pc:docMk/>
            <pc:sldMk cId="2462962341" sldId="317"/>
            <ac:picMk id="2" creationId="{948A540F-BB7D-0073-4AC2-14BB2B6DD6D8}"/>
          </ac:picMkLst>
        </pc:picChg>
      </pc:sldChg>
      <pc:sldChg chg="addSp modSp new mod">
        <pc:chgData name="Madhuri Mishra" userId="649c7c3a125787fc" providerId="LiveId" clId="{55B28A23-B0A8-486A-83F9-A28C81B79022}" dt="2024-08-30T04:33:15.575" v="227" actId="1076"/>
        <pc:sldMkLst>
          <pc:docMk/>
          <pc:sldMk cId="998907579" sldId="318"/>
        </pc:sldMkLst>
        <pc:picChg chg="add mod">
          <ac:chgData name="Madhuri Mishra" userId="649c7c3a125787fc" providerId="LiveId" clId="{55B28A23-B0A8-486A-83F9-A28C81B79022}" dt="2024-08-30T04:33:15.575" v="227" actId="1076"/>
          <ac:picMkLst>
            <pc:docMk/>
            <pc:sldMk cId="998907579" sldId="318"/>
            <ac:picMk id="2" creationId="{E8DABE6D-BABE-7D19-C785-EF551CFF5181}"/>
          </ac:picMkLst>
        </pc:picChg>
      </pc:sldChg>
      <pc:sldChg chg="addSp modSp new mod">
        <pc:chgData name="Madhuri Mishra" userId="649c7c3a125787fc" providerId="LiveId" clId="{55B28A23-B0A8-486A-83F9-A28C81B79022}" dt="2024-08-30T04:33:56.687" v="232" actId="1076"/>
        <pc:sldMkLst>
          <pc:docMk/>
          <pc:sldMk cId="833248600" sldId="319"/>
        </pc:sldMkLst>
        <pc:picChg chg="add mod">
          <ac:chgData name="Madhuri Mishra" userId="649c7c3a125787fc" providerId="LiveId" clId="{55B28A23-B0A8-486A-83F9-A28C81B79022}" dt="2024-08-30T04:33:56.687" v="232" actId="1076"/>
          <ac:picMkLst>
            <pc:docMk/>
            <pc:sldMk cId="833248600" sldId="319"/>
            <ac:picMk id="2" creationId="{788FEF79-2356-7688-92D6-20FB9DD21EC5}"/>
          </ac:picMkLst>
        </pc:picChg>
      </pc:sldChg>
      <pc:sldChg chg="new">
        <pc:chgData name="Madhuri Mishra" userId="649c7c3a125787fc" providerId="LiveId" clId="{55B28A23-B0A8-486A-83F9-A28C81B79022}" dt="2024-08-30T04:34:00.216" v="233" actId="680"/>
        <pc:sldMkLst>
          <pc:docMk/>
          <pc:sldMk cId="3004906547" sldId="320"/>
        </pc:sldMkLst>
      </pc:sldChg>
      <pc:sldChg chg="addSp modSp new mod ord">
        <pc:chgData name="Madhuri Mishra" userId="649c7c3a125787fc" providerId="LiveId" clId="{55B28A23-B0A8-486A-83F9-A28C81B79022}" dt="2024-08-30T04:34:37.897" v="241"/>
        <pc:sldMkLst>
          <pc:docMk/>
          <pc:sldMk cId="2815294470" sldId="321"/>
        </pc:sldMkLst>
        <pc:picChg chg="add mod">
          <ac:chgData name="Madhuri Mishra" userId="649c7c3a125787fc" providerId="LiveId" clId="{55B28A23-B0A8-486A-83F9-A28C81B79022}" dt="2024-08-30T04:34:35.335" v="239" actId="1076"/>
          <ac:picMkLst>
            <pc:docMk/>
            <pc:sldMk cId="2815294470" sldId="321"/>
            <ac:picMk id="2" creationId="{2DBD37D4-98E7-3931-D3C6-5F2A6C8FFF87}"/>
          </ac:picMkLst>
        </pc:picChg>
      </pc:sldChg>
    </pc:docChg>
  </pc:docChgLst>
  <pc:docChgLst>
    <pc:chgData name="Madhuri Mishra" userId="649c7c3a125787fc" providerId="LiveId" clId="{52D4724C-C2DA-4BCD-9F3B-2C7F7C41076E}"/>
    <pc:docChg chg="undo custSel addSld delSld modSld">
      <pc:chgData name="Madhuri Mishra" userId="649c7c3a125787fc" providerId="LiveId" clId="{52D4724C-C2DA-4BCD-9F3B-2C7F7C41076E}" dt="2024-10-03T04:40:54.988" v="227" actId="403"/>
      <pc:docMkLst>
        <pc:docMk/>
      </pc:docMkLst>
      <pc:sldChg chg="modSp mod">
        <pc:chgData name="Madhuri Mishra" userId="649c7c3a125787fc" providerId="LiveId" clId="{52D4724C-C2DA-4BCD-9F3B-2C7F7C41076E}" dt="2024-09-24T10:56:25.558" v="50" actId="1036"/>
        <pc:sldMkLst>
          <pc:docMk/>
          <pc:sldMk cId="895915843" sldId="266"/>
        </pc:sldMkLst>
        <pc:picChg chg="mod">
          <ac:chgData name="Madhuri Mishra" userId="649c7c3a125787fc" providerId="LiveId" clId="{52D4724C-C2DA-4BCD-9F3B-2C7F7C41076E}" dt="2024-09-24T10:56:25.558" v="50" actId="1036"/>
          <ac:picMkLst>
            <pc:docMk/>
            <pc:sldMk cId="895915843" sldId="266"/>
            <ac:picMk id="6" creationId="{8940CBE3-3F91-419A-A649-32AB388ECA8B}"/>
          </ac:picMkLst>
        </pc:picChg>
      </pc:sldChg>
      <pc:sldChg chg="modSp mod">
        <pc:chgData name="Madhuri Mishra" userId="649c7c3a125787fc" providerId="LiveId" clId="{52D4724C-C2DA-4BCD-9F3B-2C7F7C41076E}" dt="2024-09-17T02:55:55.305" v="1" actId="1076"/>
        <pc:sldMkLst>
          <pc:docMk/>
          <pc:sldMk cId="3695566228" sldId="332"/>
        </pc:sldMkLst>
        <pc:spChg chg="mod">
          <ac:chgData name="Madhuri Mishra" userId="649c7c3a125787fc" providerId="LiveId" clId="{52D4724C-C2DA-4BCD-9F3B-2C7F7C41076E}" dt="2024-09-17T02:55:55.305" v="1" actId="1076"/>
          <ac:spMkLst>
            <pc:docMk/>
            <pc:sldMk cId="3695566228" sldId="332"/>
            <ac:spMk id="3" creationId="{D333AD41-1149-6C43-0820-4B8E6C7BD9BD}"/>
          </ac:spMkLst>
        </pc:spChg>
      </pc:sldChg>
      <pc:sldChg chg="modSp mod">
        <pc:chgData name="Madhuri Mishra" userId="649c7c3a125787fc" providerId="LiveId" clId="{52D4724C-C2DA-4BCD-9F3B-2C7F7C41076E}" dt="2024-09-19T05:08:34.666" v="46" actId="20577"/>
        <pc:sldMkLst>
          <pc:docMk/>
          <pc:sldMk cId="882894998" sldId="333"/>
        </pc:sldMkLst>
        <pc:spChg chg="mod">
          <ac:chgData name="Madhuri Mishra" userId="649c7c3a125787fc" providerId="LiveId" clId="{52D4724C-C2DA-4BCD-9F3B-2C7F7C41076E}" dt="2024-09-19T05:08:34.666" v="46" actId="20577"/>
          <ac:spMkLst>
            <pc:docMk/>
            <pc:sldMk cId="882894998" sldId="333"/>
            <ac:spMk id="3" creationId="{C57361A7-9D1A-9E70-5595-EA9A53A0D784}"/>
          </ac:spMkLst>
        </pc:spChg>
        <pc:spChg chg="mod">
          <ac:chgData name="Madhuri Mishra" userId="649c7c3a125787fc" providerId="LiveId" clId="{52D4724C-C2DA-4BCD-9F3B-2C7F7C41076E}" dt="2024-09-19T05:08:23.301" v="26" actId="20577"/>
          <ac:spMkLst>
            <pc:docMk/>
            <pc:sldMk cId="882894998" sldId="333"/>
            <ac:spMk id="4" creationId="{420D6B2D-1162-AB68-0E59-4DBA19A1CD23}"/>
          </ac:spMkLst>
        </pc:spChg>
      </pc:sldChg>
      <pc:sldChg chg="modSp mod">
        <pc:chgData name="Madhuri Mishra" userId="649c7c3a125787fc" providerId="LiveId" clId="{52D4724C-C2DA-4BCD-9F3B-2C7F7C41076E}" dt="2024-09-17T02:58:38.966" v="12" actId="13926"/>
        <pc:sldMkLst>
          <pc:docMk/>
          <pc:sldMk cId="413080803" sldId="334"/>
        </pc:sldMkLst>
        <pc:spChg chg="mod">
          <ac:chgData name="Madhuri Mishra" userId="649c7c3a125787fc" providerId="LiveId" clId="{52D4724C-C2DA-4BCD-9F3B-2C7F7C41076E}" dt="2024-09-17T02:58:38.966" v="12" actId="13926"/>
          <ac:spMkLst>
            <pc:docMk/>
            <pc:sldMk cId="413080803" sldId="334"/>
            <ac:spMk id="3" creationId="{5D3D421F-45B6-2DA5-8FC4-6F51C9EB427F}"/>
          </ac:spMkLst>
        </pc:spChg>
      </pc:sldChg>
      <pc:sldChg chg="modSp mod">
        <pc:chgData name="Madhuri Mishra" userId="649c7c3a125787fc" providerId="LiveId" clId="{52D4724C-C2DA-4BCD-9F3B-2C7F7C41076E}" dt="2024-09-17T02:59:06.407" v="13" actId="13926"/>
        <pc:sldMkLst>
          <pc:docMk/>
          <pc:sldMk cId="2546182658" sldId="335"/>
        </pc:sldMkLst>
        <pc:spChg chg="mod">
          <ac:chgData name="Madhuri Mishra" userId="649c7c3a125787fc" providerId="LiveId" clId="{52D4724C-C2DA-4BCD-9F3B-2C7F7C41076E}" dt="2024-09-17T02:59:06.407" v="13" actId="13926"/>
          <ac:spMkLst>
            <pc:docMk/>
            <pc:sldMk cId="2546182658" sldId="335"/>
            <ac:spMk id="2" creationId="{1C6283AB-295D-D215-2FFD-1D23888A47AA}"/>
          </ac:spMkLst>
        </pc:spChg>
      </pc:sldChg>
      <pc:sldChg chg="modSp mod">
        <pc:chgData name="Madhuri Mishra" userId="649c7c3a125787fc" providerId="LiveId" clId="{52D4724C-C2DA-4BCD-9F3B-2C7F7C41076E}" dt="2024-09-17T03:00:11.191" v="14" actId="13926"/>
        <pc:sldMkLst>
          <pc:docMk/>
          <pc:sldMk cId="2488000081" sldId="337"/>
        </pc:sldMkLst>
        <pc:spChg chg="mod">
          <ac:chgData name="Madhuri Mishra" userId="649c7c3a125787fc" providerId="LiveId" clId="{52D4724C-C2DA-4BCD-9F3B-2C7F7C41076E}" dt="2024-09-17T03:00:11.191" v="14" actId="13926"/>
          <ac:spMkLst>
            <pc:docMk/>
            <pc:sldMk cId="2488000081" sldId="337"/>
            <ac:spMk id="3" creationId="{61B1FECD-5E77-E958-E0CC-A845D9F4D1A7}"/>
          </ac:spMkLst>
        </pc:spChg>
      </pc:sldChg>
      <pc:sldChg chg="modSp mod">
        <pc:chgData name="Madhuri Mishra" userId="649c7c3a125787fc" providerId="LiveId" clId="{52D4724C-C2DA-4BCD-9F3B-2C7F7C41076E}" dt="2024-10-03T03:54:37.439" v="101" actId="13926"/>
        <pc:sldMkLst>
          <pc:docMk/>
          <pc:sldMk cId="2034455526" sldId="342"/>
        </pc:sldMkLst>
        <pc:spChg chg="mod">
          <ac:chgData name="Madhuri Mishra" userId="649c7c3a125787fc" providerId="LiveId" clId="{52D4724C-C2DA-4BCD-9F3B-2C7F7C41076E}" dt="2024-10-03T03:54:37.439" v="101" actId="13926"/>
          <ac:spMkLst>
            <pc:docMk/>
            <pc:sldMk cId="2034455526" sldId="342"/>
            <ac:spMk id="5" creationId="{E8847C64-E4F8-3B2E-6FA0-73E9565A05B6}"/>
          </ac:spMkLst>
        </pc:spChg>
      </pc:sldChg>
      <pc:sldChg chg="delSp modSp del mod">
        <pc:chgData name="Madhuri Mishra" userId="649c7c3a125787fc" providerId="LiveId" clId="{52D4724C-C2DA-4BCD-9F3B-2C7F7C41076E}" dt="2024-10-03T03:53:59.419" v="96" actId="47"/>
        <pc:sldMkLst>
          <pc:docMk/>
          <pc:sldMk cId="2413610157" sldId="343"/>
        </pc:sldMkLst>
        <pc:spChg chg="del mod">
          <ac:chgData name="Madhuri Mishra" userId="649c7c3a125787fc" providerId="LiveId" clId="{52D4724C-C2DA-4BCD-9F3B-2C7F7C41076E}" dt="2024-10-03T03:52:45.090" v="83"/>
          <ac:spMkLst>
            <pc:docMk/>
            <pc:sldMk cId="2413610157" sldId="343"/>
            <ac:spMk id="3" creationId="{140C9B18-1A93-1F8C-2C1C-70439CF687FE}"/>
          </ac:spMkLst>
        </pc:spChg>
      </pc:sldChg>
      <pc:sldChg chg="modSp mod">
        <pc:chgData name="Madhuri Mishra" userId="649c7c3a125787fc" providerId="LiveId" clId="{52D4724C-C2DA-4BCD-9F3B-2C7F7C41076E}" dt="2024-10-03T04:00:32.096" v="148" actId="13926"/>
        <pc:sldMkLst>
          <pc:docMk/>
          <pc:sldMk cId="3489256519" sldId="344"/>
        </pc:sldMkLst>
        <pc:spChg chg="mod">
          <ac:chgData name="Madhuri Mishra" userId="649c7c3a125787fc" providerId="LiveId" clId="{52D4724C-C2DA-4BCD-9F3B-2C7F7C41076E}" dt="2024-10-03T04:00:32.096" v="148" actId="13926"/>
          <ac:spMkLst>
            <pc:docMk/>
            <pc:sldMk cId="3489256519" sldId="344"/>
            <ac:spMk id="3" creationId="{63768431-9F9E-B5CA-59AE-69D503A097CD}"/>
          </ac:spMkLst>
        </pc:spChg>
      </pc:sldChg>
      <pc:sldChg chg="modSp mod">
        <pc:chgData name="Madhuri Mishra" userId="649c7c3a125787fc" providerId="LiveId" clId="{52D4724C-C2DA-4BCD-9F3B-2C7F7C41076E}" dt="2024-10-03T04:40:27.937" v="226" actId="20577"/>
        <pc:sldMkLst>
          <pc:docMk/>
          <pc:sldMk cId="2609735144" sldId="345"/>
        </pc:sldMkLst>
        <pc:spChg chg="mod">
          <ac:chgData name="Madhuri Mishra" userId="649c7c3a125787fc" providerId="LiveId" clId="{52D4724C-C2DA-4BCD-9F3B-2C7F7C41076E}" dt="2024-10-03T04:40:27.937" v="226" actId="20577"/>
          <ac:spMkLst>
            <pc:docMk/>
            <pc:sldMk cId="2609735144" sldId="345"/>
            <ac:spMk id="3" creationId="{00B994B4-CE96-D4F2-1A57-8FAAA2FE6E38}"/>
          </ac:spMkLst>
        </pc:spChg>
      </pc:sldChg>
      <pc:sldChg chg="addSp modSp mod">
        <pc:chgData name="Madhuri Mishra" userId="649c7c3a125787fc" providerId="LiveId" clId="{52D4724C-C2DA-4BCD-9F3B-2C7F7C41076E}" dt="2024-10-03T04:35:30.220" v="200" actId="20577"/>
        <pc:sldMkLst>
          <pc:docMk/>
          <pc:sldMk cId="4152111369" sldId="346"/>
        </pc:sldMkLst>
        <pc:spChg chg="add mod">
          <ac:chgData name="Madhuri Mishra" userId="649c7c3a125787fc" providerId="LiveId" clId="{52D4724C-C2DA-4BCD-9F3B-2C7F7C41076E}" dt="2024-10-03T04:35:30.220" v="200" actId="20577"/>
          <ac:spMkLst>
            <pc:docMk/>
            <pc:sldMk cId="4152111369" sldId="346"/>
            <ac:spMk id="3" creationId="{1AB98EAF-B93D-30AC-8252-F1639ABA1CB7}"/>
          </ac:spMkLst>
        </pc:spChg>
      </pc:sldChg>
      <pc:sldChg chg="addSp modSp new mod">
        <pc:chgData name="Madhuri Mishra" userId="649c7c3a125787fc" providerId="LiveId" clId="{52D4724C-C2DA-4BCD-9F3B-2C7F7C41076E}" dt="2024-10-03T04:40:54.988" v="227" actId="403"/>
        <pc:sldMkLst>
          <pc:docMk/>
          <pc:sldMk cId="2263153023" sldId="350"/>
        </pc:sldMkLst>
        <pc:spChg chg="add mod">
          <ac:chgData name="Madhuri Mishra" userId="649c7c3a125787fc" providerId="LiveId" clId="{52D4724C-C2DA-4BCD-9F3B-2C7F7C41076E}" dt="2024-10-03T04:40:54.988" v="227" actId="403"/>
          <ac:spMkLst>
            <pc:docMk/>
            <pc:sldMk cId="2263153023" sldId="350"/>
            <ac:spMk id="3" creationId="{618C1BE2-C1BE-98AC-59D4-84ACA5176EDF}"/>
          </ac:spMkLst>
        </pc:spChg>
      </pc:sldChg>
      <pc:sldChg chg="addSp modSp new mod">
        <pc:chgData name="Madhuri Mishra" userId="649c7c3a125787fc" providerId="LiveId" clId="{52D4724C-C2DA-4BCD-9F3B-2C7F7C41076E}" dt="2024-10-03T03:59:50.176" v="141" actId="13926"/>
        <pc:sldMkLst>
          <pc:docMk/>
          <pc:sldMk cId="508240703" sldId="351"/>
        </pc:sldMkLst>
        <pc:spChg chg="add mod">
          <ac:chgData name="Madhuri Mishra" userId="649c7c3a125787fc" providerId="LiveId" clId="{52D4724C-C2DA-4BCD-9F3B-2C7F7C41076E}" dt="2024-10-03T03:59:50.176" v="141" actId="13926"/>
          <ac:spMkLst>
            <pc:docMk/>
            <pc:sldMk cId="508240703" sldId="351"/>
            <ac:spMk id="3" creationId="{1CEC717E-1761-68C3-AAE8-9EE8E6D55CA7}"/>
          </ac:spMkLst>
        </pc:spChg>
      </pc:sldChg>
      <pc:sldChg chg="addSp modSp new mod">
        <pc:chgData name="Madhuri Mishra" userId="649c7c3a125787fc" providerId="LiveId" clId="{52D4724C-C2DA-4BCD-9F3B-2C7F7C41076E}" dt="2024-10-03T04:03:23.466" v="172" actId="5793"/>
        <pc:sldMkLst>
          <pc:docMk/>
          <pc:sldMk cId="2918607071" sldId="352"/>
        </pc:sldMkLst>
        <pc:spChg chg="add mod">
          <ac:chgData name="Madhuri Mishra" userId="649c7c3a125787fc" providerId="LiveId" clId="{52D4724C-C2DA-4BCD-9F3B-2C7F7C41076E}" dt="2024-10-03T04:03:23.466" v="172" actId="5793"/>
          <ac:spMkLst>
            <pc:docMk/>
            <pc:sldMk cId="2918607071" sldId="352"/>
            <ac:spMk id="3" creationId="{7D3F547F-64FD-09C7-8A48-EFD89FF700F1}"/>
          </ac:spMkLst>
        </pc:spChg>
      </pc:sldChg>
      <pc:sldChg chg="addSp modSp new mod">
        <pc:chgData name="Madhuri Mishra" userId="649c7c3a125787fc" providerId="LiveId" clId="{52D4724C-C2DA-4BCD-9F3B-2C7F7C41076E}" dt="2024-10-03T04:40:17.234" v="225" actId="1076"/>
        <pc:sldMkLst>
          <pc:docMk/>
          <pc:sldMk cId="70164607" sldId="353"/>
        </pc:sldMkLst>
        <pc:spChg chg="add mod">
          <ac:chgData name="Madhuri Mishra" userId="649c7c3a125787fc" providerId="LiveId" clId="{52D4724C-C2DA-4BCD-9F3B-2C7F7C41076E}" dt="2024-10-03T04:40:17.234" v="225" actId="1076"/>
          <ac:spMkLst>
            <pc:docMk/>
            <pc:sldMk cId="70164607" sldId="353"/>
            <ac:spMk id="2" creationId="{17B6BBB2-7BA5-4CCD-AF8C-A17DA6FDB46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A01E6-90A1-49ED-921F-A381C1E3C9CE}"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F8AFB-FE51-4744-8814-CBEF7090E9AF}" type="slidenum">
              <a:rPr lang="en-US" smtClean="0"/>
              <a:t>‹#›</a:t>
            </a:fld>
            <a:endParaRPr lang="en-US"/>
          </a:p>
        </p:txBody>
      </p:sp>
    </p:spTree>
    <p:extLst>
      <p:ext uri="{BB962C8B-B14F-4D97-AF65-F5344CB8AC3E}">
        <p14:creationId xmlns:p14="http://schemas.microsoft.com/office/powerpoint/2010/main" val="1766556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9F8AFB-FE51-4744-8814-CBEF7090E9AF}" type="slidenum">
              <a:rPr lang="en-US" smtClean="0"/>
              <a:t>8</a:t>
            </a:fld>
            <a:endParaRPr lang="en-US"/>
          </a:p>
        </p:txBody>
      </p:sp>
    </p:spTree>
    <p:extLst>
      <p:ext uri="{BB962C8B-B14F-4D97-AF65-F5344CB8AC3E}">
        <p14:creationId xmlns:p14="http://schemas.microsoft.com/office/powerpoint/2010/main" val="182241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9F8AFB-FE51-4744-8814-CBEF7090E9AF}" type="slidenum">
              <a:rPr lang="en-US" smtClean="0"/>
              <a:t>18</a:t>
            </a:fld>
            <a:endParaRPr lang="en-US"/>
          </a:p>
        </p:txBody>
      </p:sp>
    </p:spTree>
    <p:extLst>
      <p:ext uri="{BB962C8B-B14F-4D97-AF65-F5344CB8AC3E}">
        <p14:creationId xmlns:p14="http://schemas.microsoft.com/office/powerpoint/2010/main" val="2751453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F31321-22AF-4041-AD19-1DB165602038}" type="datetime1">
              <a:rPr lang="en-US" smtClean="0"/>
              <a:t>8/25/2025</a:t>
            </a:fld>
            <a:endParaRPr lang="en-US" dirty="0"/>
          </a:p>
        </p:txBody>
      </p:sp>
      <p:sp>
        <p:nvSpPr>
          <p:cNvPr id="5" name="Footer Placeholder 4"/>
          <p:cNvSpPr>
            <a:spLocks noGrp="1"/>
          </p:cNvSpPr>
          <p:nvPr>
            <p:ph type="ftr" sz="quarter" idx="11"/>
          </p:nvPr>
        </p:nvSpPr>
        <p:spPr/>
        <p:txBody>
          <a:bodyPr/>
          <a:lstStyle/>
          <a:p>
            <a:r>
              <a:rPr lang="en-US"/>
              <a:t>Madhuri Ma'am Notes</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4623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3B575-6705-4C84-A390-4D7F2C26E1A6}" type="datetime1">
              <a:rPr lang="en-US" smtClean="0"/>
              <a:t>8/25/2025</a:t>
            </a:fld>
            <a:endParaRPr lang="en-US" dirty="0"/>
          </a:p>
        </p:txBody>
      </p:sp>
      <p:sp>
        <p:nvSpPr>
          <p:cNvPr id="5" name="Footer Placeholder 4"/>
          <p:cNvSpPr>
            <a:spLocks noGrp="1"/>
          </p:cNvSpPr>
          <p:nvPr>
            <p:ph type="ftr" sz="quarter" idx="11"/>
          </p:nvPr>
        </p:nvSpPr>
        <p:spPr/>
        <p:txBody>
          <a:bodyPr/>
          <a:lstStyle/>
          <a:p>
            <a:r>
              <a:rPr lang="en-US"/>
              <a:t>Madhuri Ma'am Notes</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646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961D6-FF15-422A-9F5C-EC9DA3DF4CD1}" type="datetime1">
              <a:rPr lang="en-US" smtClean="0"/>
              <a:t>8/25/2025</a:t>
            </a:fld>
            <a:endParaRPr lang="en-US" dirty="0"/>
          </a:p>
        </p:txBody>
      </p:sp>
      <p:sp>
        <p:nvSpPr>
          <p:cNvPr id="5" name="Footer Placeholder 4"/>
          <p:cNvSpPr>
            <a:spLocks noGrp="1"/>
          </p:cNvSpPr>
          <p:nvPr>
            <p:ph type="ftr" sz="quarter" idx="11"/>
          </p:nvPr>
        </p:nvSpPr>
        <p:spPr/>
        <p:txBody>
          <a:bodyPr/>
          <a:lstStyle/>
          <a:p>
            <a:r>
              <a:rPr lang="en-US"/>
              <a:t>Madhuri Ma'am Notes</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1410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34380-411F-4DC5-8569-3A8325C977EB}" type="datetime1">
              <a:rPr lang="en-US" smtClean="0"/>
              <a:t>8/25/2025</a:t>
            </a:fld>
            <a:endParaRPr lang="en-US" dirty="0"/>
          </a:p>
        </p:txBody>
      </p:sp>
      <p:sp>
        <p:nvSpPr>
          <p:cNvPr id="5" name="Footer Placeholder 4"/>
          <p:cNvSpPr>
            <a:spLocks noGrp="1"/>
          </p:cNvSpPr>
          <p:nvPr>
            <p:ph type="ftr" sz="quarter" idx="11"/>
          </p:nvPr>
        </p:nvSpPr>
        <p:spPr/>
        <p:txBody>
          <a:bodyPr/>
          <a:lstStyle/>
          <a:p>
            <a:r>
              <a:rPr lang="en-US"/>
              <a:t>Madhuri Ma'am Notes</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205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331392C-E748-45B0-9578-1D6B6A0A3FC2}" type="datetime1">
              <a:rPr lang="en-US" smtClean="0"/>
              <a:t>8/25/2025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Madhuri Ma'am Notes</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2034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63833A-B8F8-49DB-BC87-BABE98F31104}" type="datetime1">
              <a:rPr lang="en-US" smtClean="0"/>
              <a:t>8/25/2025</a:t>
            </a:fld>
            <a:endParaRPr lang="en-US" dirty="0"/>
          </a:p>
        </p:txBody>
      </p:sp>
      <p:sp>
        <p:nvSpPr>
          <p:cNvPr id="6" name="Footer Placeholder 5"/>
          <p:cNvSpPr>
            <a:spLocks noGrp="1"/>
          </p:cNvSpPr>
          <p:nvPr>
            <p:ph type="ftr" sz="quarter" idx="11"/>
          </p:nvPr>
        </p:nvSpPr>
        <p:spPr/>
        <p:txBody>
          <a:bodyPr/>
          <a:lstStyle/>
          <a:p>
            <a:r>
              <a:rPr lang="en-US"/>
              <a:t>Madhuri Ma'am Notes</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1170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E39E2C-2D82-4191-BE55-3FC496578AF5}" type="datetime1">
              <a:rPr lang="en-US" smtClean="0"/>
              <a:t>8/25/2025</a:t>
            </a:fld>
            <a:endParaRPr lang="en-US" dirty="0"/>
          </a:p>
        </p:txBody>
      </p:sp>
      <p:sp>
        <p:nvSpPr>
          <p:cNvPr id="8" name="Footer Placeholder 7"/>
          <p:cNvSpPr>
            <a:spLocks noGrp="1"/>
          </p:cNvSpPr>
          <p:nvPr>
            <p:ph type="ftr" sz="quarter" idx="11"/>
          </p:nvPr>
        </p:nvSpPr>
        <p:spPr/>
        <p:txBody>
          <a:bodyPr/>
          <a:lstStyle/>
          <a:p>
            <a:r>
              <a:rPr lang="en-US"/>
              <a:t>Madhuri Ma'am Notes</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93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6DF2A9-4428-4FCD-9B54-1A6253018E9D}" type="datetime1">
              <a:rPr lang="en-US" smtClean="0"/>
              <a:t>8/25/2025</a:t>
            </a:fld>
            <a:endParaRPr lang="en-US" dirty="0"/>
          </a:p>
        </p:txBody>
      </p:sp>
      <p:sp>
        <p:nvSpPr>
          <p:cNvPr id="4" name="Footer Placeholder 3"/>
          <p:cNvSpPr>
            <a:spLocks noGrp="1"/>
          </p:cNvSpPr>
          <p:nvPr>
            <p:ph type="ftr" sz="quarter" idx="11"/>
          </p:nvPr>
        </p:nvSpPr>
        <p:spPr/>
        <p:txBody>
          <a:bodyPr/>
          <a:lstStyle/>
          <a:p>
            <a:r>
              <a:rPr lang="en-US"/>
              <a:t>Madhuri Ma'am Notes</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6192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64F9C1-4CC6-4332-9967-CC89D0997EFC}" type="datetime1">
              <a:rPr lang="en-US" smtClean="0"/>
              <a:t>8/25/2025</a:t>
            </a:fld>
            <a:endParaRPr lang="en-US" dirty="0"/>
          </a:p>
        </p:txBody>
      </p:sp>
      <p:sp>
        <p:nvSpPr>
          <p:cNvPr id="3" name="Footer Placeholder 2"/>
          <p:cNvSpPr>
            <a:spLocks noGrp="1"/>
          </p:cNvSpPr>
          <p:nvPr>
            <p:ph type="ftr" sz="quarter" idx="11"/>
          </p:nvPr>
        </p:nvSpPr>
        <p:spPr/>
        <p:txBody>
          <a:bodyPr/>
          <a:lstStyle/>
          <a:p>
            <a:r>
              <a:rPr lang="en-US"/>
              <a:t>Madhuri Ma'am Notes</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4430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D6EA6D-1C6F-435E-A207-FB0FA315A385}" type="datetime1">
              <a:rPr lang="en-US" smtClean="0"/>
              <a:t>8/25/2025</a:t>
            </a:fld>
            <a:endParaRPr lang="en-US" dirty="0"/>
          </a:p>
        </p:txBody>
      </p:sp>
      <p:sp>
        <p:nvSpPr>
          <p:cNvPr id="6" name="Footer Placeholder 5"/>
          <p:cNvSpPr>
            <a:spLocks noGrp="1"/>
          </p:cNvSpPr>
          <p:nvPr>
            <p:ph type="ftr" sz="quarter" idx="11"/>
          </p:nvPr>
        </p:nvSpPr>
        <p:spPr/>
        <p:txBody>
          <a:bodyPr/>
          <a:lstStyle/>
          <a:p>
            <a:r>
              <a:rPr lang="en-US"/>
              <a:t>Madhuri Ma'am Notes</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98879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43C6B3-0AC2-4C38-B209-A58C07D9EF18}" type="datetime1">
              <a:rPr lang="en-US" smtClean="0"/>
              <a:t>8/25/2025</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364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BB3CF41-F719-492E-AE39-BA910F7B0530}" type="datetime1">
              <a:rPr lang="en-US" smtClean="0"/>
              <a:t>8/25/2025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Madhuri Ma'am Notes</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32327631"/>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hf sldNum="0" hd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ecp.engineering.utoronto.ca/online-handbook/the-writing-process/rhetorical-patterns/"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401185" y="1679139"/>
            <a:ext cx="5270091" cy="3494791"/>
          </a:xfrm>
        </p:spPr>
        <p:txBody>
          <a:bodyPr>
            <a:normAutofit fontScale="90000"/>
          </a:bodyPr>
          <a:lstStyle/>
          <a:p>
            <a:r>
              <a:rPr lang="en-US" b="1" dirty="0">
                <a:solidFill>
                  <a:schemeClr val="accent1"/>
                </a:solidFill>
              </a:rPr>
              <a:t>Unit -3 </a:t>
            </a:r>
            <a:br>
              <a:rPr lang="en-US" b="1" dirty="0">
                <a:solidFill>
                  <a:schemeClr val="accent1"/>
                </a:solidFill>
              </a:rPr>
            </a:br>
            <a:r>
              <a:rPr lang="en-US" b="1" dirty="0">
                <a:solidFill>
                  <a:schemeClr val="accent1"/>
                </a:solidFill>
              </a:rPr>
              <a:t>Stages of                  Writing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By Madhuri </a:t>
            </a:r>
            <a:r>
              <a:rPr lang="en-US" dirty="0" err="1"/>
              <a:t>maam</a:t>
            </a:r>
            <a:r>
              <a:rPr lang="en-US" dirty="0"/>
              <a:t> </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16388"/>
            <a:ext cx="5401185" cy="6715418"/>
          </a:xfrm>
          <a:prstGeom prst="rect">
            <a:avLst/>
          </a:prstGeom>
        </p:spPr>
      </p:pic>
      <p:sp>
        <p:nvSpPr>
          <p:cNvPr id="5" name="Footer Placeholder 4">
            <a:extLst>
              <a:ext uri="{FF2B5EF4-FFF2-40B4-BE49-F238E27FC236}">
                <a16:creationId xmlns:a16="http://schemas.microsoft.com/office/drawing/2014/main" id="{64BE96ED-C214-ABDF-1F5F-D3CFE3ACC6F9}"/>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48EF9-9238-1B82-4F0E-319E14D15D26}"/>
              </a:ext>
            </a:extLst>
          </p:cNvPr>
          <p:cNvSpPr txBox="1"/>
          <p:nvPr/>
        </p:nvSpPr>
        <p:spPr>
          <a:xfrm>
            <a:off x="678426" y="159463"/>
            <a:ext cx="6096000" cy="769441"/>
          </a:xfrm>
          <a:prstGeom prst="rect">
            <a:avLst/>
          </a:prstGeom>
          <a:solidFill>
            <a:schemeClr val="accent5">
              <a:lumMod val="60000"/>
              <a:lumOff val="40000"/>
            </a:schemeClr>
          </a:solidFill>
        </p:spPr>
        <p:txBody>
          <a:bodyPr wrap="square">
            <a:spAutoFit/>
          </a:bodyPr>
          <a:lstStyle/>
          <a:p>
            <a:r>
              <a:rPr lang="en-US" sz="4400" dirty="0">
                <a:latin typeface="Times New Roman" panose="02020603050405020304" pitchFamily="18" charset="0"/>
                <a:cs typeface="Times New Roman" panose="02020603050405020304" pitchFamily="18" charset="0"/>
              </a:rPr>
              <a:t>3.1.2 Professionalism </a:t>
            </a:r>
          </a:p>
        </p:txBody>
      </p:sp>
      <p:sp>
        <p:nvSpPr>
          <p:cNvPr id="5" name="TextBox 4">
            <a:extLst>
              <a:ext uri="{FF2B5EF4-FFF2-40B4-BE49-F238E27FC236}">
                <a16:creationId xmlns:a16="http://schemas.microsoft.com/office/drawing/2014/main" id="{529E9540-12EF-1A65-F754-4714013FEA93}"/>
              </a:ext>
            </a:extLst>
          </p:cNvPr>
          <p:cNvSpPr txBox="1"/>
          <p:nvPr/>
        </p:nvSpPr>
        <p:spPr>
          <a:xfrm>
            <a:off x="299882" y="1012954"/>
            <a:ext cx="11351344" cy="4832092"/>
          </a:xfrm>
          <a:prstGeom prst="rect">
            <a:avLst/>
          </a:prstGeom>
          <a:noFill/>
        </p:spPr>
        <p:txBody>
          <a:bodyPr wrap="square">
            <a:spAutoFit/>
          </a:bodyPr>
          <a:lstStyle/>
          <a:p>
            <a:pPr marL="342900" indent="-342900" algn="just">
              <a:buFont typeface="Wingdings" panose="05000000000000000000" pitchFamily="2" charset="2"/>
              <a:buChar char="Ø"/>
            </a:pPr>
            <a:r>
              <a:rPr lang="en-US" altLang="en-US" sz="2800" b="1" dirty="0">
                <a:latin typeface="Times New Roman" panose="02020603050405020304" pitchFamily="18" charset="0"/>
                <a:cs typeface="Times New Roman" panose="02020603050405020304" pitchFamily="18" charset="0"/>
              </a:rPr>
              <a:t>Professionalism</a:t>
            </a:r>
            <a:r>
              <a:rPr lang="en-US" altLang="en-US" sz="2800" dirty="0">
                <a:latin typeface="Times New Roman" panose="02020603050405020304" pitchFamily="18" charset="0"/>
                <a:cs typeface="Times New Roman" panose="02020603050405020304" pitchFamily="18" charset="0"/>
              </a:rPr>
              <a:t> refers to </a:t>
            </a:r>
            <a:r>
              <a:rPr lang="en-US" altLang="en-US" sz="2800" dirty="0">
                <a:highlight>
                  <a:srgbClr val="FFFF00"/>
                </a:highlight>
                <a:latin typeface="Times New Roman" panose="02020603050405020304" pitchFamily="18" charset="0"/>
                <a:cs typeface="Times New Roman" panose="02020603050405020304" pitchFamily="18" charset="0"/>
              </a:rPr>
              <a:t>the conduct, behavior, and attitude</a:t>
            </a:r>
            <a:r>
              <a:rPr lang="en-US" altLang="en-US" sz="2800" dirty="0">
                <a:latin typeface="Times New Roman" panose="02020603050405020304" pitchFamily="18" charset="0"/>
                <a:cs typeface="Times New Roman" panose="02020603050405020304" pitchFamily="18" charset="0"/>
              </a:rPr>
              <a:t> exhibited by individuals in a work or business environment that demonstrates a commitment </a:t>
            </a:r>
            <a:r>
              <a:rPr lang="en-US" altLang="en-US" sz="2800" dirty="0">
                <a:highlight>
                  <a:srgbClr val="FFFF00"/>
                </a:highlight>
                <a:latin typeface="Times New Roman" panose="02020603050405020304" pitchFamily="18" charset="0"/>
                <a:cs typeface="Times New Roman" panose="02020603050405020304" pitchFamily="18" charset="0"/>
              </a:rPr>
              <a:t>to ethical standards, competence, and proper decorum</a:t>
            </a:r>
            <a:r>
              <a:rPr lang="en-US" altLang="en-US" sz="28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altLang="en-US" sz="2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altLang="en-US" sz="2800" dirty="0">
                <a:latin typeface="Times New Roman" panose="02020603050405020304" pitchFamily="18" charset="0"/>
                <a:cs typeface="Times New Roman" panose="02020603050405020304" pitchFamily="18" charset="0"/>
              </a:rPr>
              <a:t>It includes </a:t>
            </a:r>
            <a:r>
              <a:rPr lang="en-US" altLang="en-US" sz="2800" dirty="0">
                <a:highlight>
                  <a:srgbClr val="FFFF00"/>
                </a:highlight>
                <a:latin typeface="Times New Roman" panose="02020603050405020304" pitchFamily="18" charset="0"/>
                <a:cs typeface="Times New Roman" panose="02020603050405020304" pitchFamily="18" charset="0"/>
              </a:rPr>
              <a:t>qualities such as reliability, responsibility, integrity, respect for others, adherence to company policies, effective communication</a:t>
            </a:r>
            <a:r>
              <a:rPr lang="en-US" altLang="en-US" sz="2800" dirty="0">
                <a:latin typeface="Times New Roman" panose="02020603050405020304" pitchFamily="18" charset="0"/>
                <a:cs typeface="Times New Roman" panose="02020603050405020304" pitchFamily="18" charset="0"/>
              </a:rPr>
              <a:t>, and the continuous pursuit of excellence and self-improvement. </a:t>
            </a:r>
          </a:p>
          <a:p>
            <a:pPr marL="342900" indent="-342900" algn="just">
              <a:buFont typeface="Wingdings" panose="05000000000000000000" pitchFamily="2" charset="2"/>
              <a:buChar char="Ø"/>
            </a:pPr>
            <a:endParaRPr lang="en-US" altLang="en-US" sz="2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altLang="en-US" sz="2800" dirty="0">
                <a:latin typeface="Times New Roman" panose="02020603050405020304" pitchFamily="18" charset="0"/>
                <a:cs typeface="Times New Roman" panose="02020603050405020304" pitchFamily="18" charset="0"/>
              </a:rPr>
              <a:t>Professionalism also involves maintaining </a:t>
            </a:r>
            <a:r>
              <a:rPr lang="en-US" altLang="en-US" sz="2800" dirty="0">
                <a:highlight>
                  <a:srgbClr val="FFFF00"/>
                </a:highlight>
                <a:latin typeface="Times New Roman" panose="02020603050405020304" pitchFamily="18" charset="0"/>
                <a:cs typeface="Times New Roman" panose="02020603050405020304" pitchFamily="18" charset="0"/>
              </a:rPr>
              <a:t>a high level of competence and skill in one’s area of expertise</a:t>
            </a:r>
            <a:r>
              <a:rPr lang="en-US" altLang="en-US" sz="2800" dirty="0">
                <a:latin typeface="Times New Roman" panose="02020603050405020304" pitchFamily="18" charset="0"/>
                <a:cs typeface="Times New Roman" panose="02020603050405020304" pitchFamily="18" charset="0"/>
              </a:rPr>
              <a:t>, as well as being accountable for one’s actions and decisions.</a:t>
            </a:r>
            <a:endParaRPr lang="en-IN" altLang="en-US" sz="28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45C48032-DD1F-6260-BFA4-498FB307B867}"/>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84760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8A540F-BB7D-0073-4AC2-14BB2B6DD6D8}"/>
              </a:ext>
            </a:extLst>
          </p:cNvPr>
          <p:cNvPicPr>
            <a:picLocks noChangeAspect="1"/>
          </p:cNvPicPr>
          <p:nvPr/>
        </p:nvPicPr>
        <p:blipFill>
          <a:blip r:embed="rId2"/>
          <a:stretch>
            <a:fillRect/>
          </a:stretch>
        </p:blipFill>
        <p:spPr>
          <a:xfrm>
            <a:off x="7501828" y="1384718"/>
            <a:ext cx="4267570" cy="3596952"/>
          </a:xfrm>
          <a:prstGeom prst="rect">
            <a:avLst/>
          </a:prstGeom>
        </p:spPr>
      </p:pic>
      <p:sp>
        <p:nvSpPr>
          <p:cNvPr id="4" name="TextBox 3">
            <a:extLst>
              <a:ext uri="{FF2B5EF4-FFF2-40B4-BE49-F238E27FC236}">
                <a16:creationId xmlns:a16="http://schemas.microsoft.com/office/drawing/2014/main" id="{554DF71F-28D5-3A82-42C9-43828487836D}"/>
              </a:ext>
            </a:extLst>
          </p:cNvPr>
          <p:cNvSpPr txBox="1"/>
          <p:nvPr/>
        </p:nvSpPr>
        <p:spPr>
          <a:xfrm>
            <a:off x="1130710" y="1525354"/>
            <a:ext cx="6096000" cy="2985433"/>
          </a:xfrm>
          <a:prstGeom prst="rect">
            <a:avLst/>
          </a:prstGeom>
          <a:noFill/>
        </p:spPr>
        <p:txBody>
          <a:bodyPr wrap="square">
            <a:spAutoFit/>
          </a:bodyPr>
          <a:lstStyle/>
          <a:p>
            <a:pPr marL="457200" indent="-457200" eaLnBrk="1" hangingPunct="1">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Presentation of self</a:t>
            </a:r>
          </a:p>
          <a:p>
            <a:pPr marL="800100" lvl="1" indent="-342900" eaLnBrk="1" hangingPunct="1">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business etiquette</a:t>
            </a:r>
          </a:p>
          <a:p>
            <a:pPr marL="800100" lvl="1" indent="-342900" eaLnBrk="1" hangingPunct="1">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office politics</a:t>
            </a:r>
          </a:p>
          <a:p>
            <a:pPr marL="457200" indent="-457200" eaLnBrk="1" hangingPunct="1">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Empathy</a:t>
            </a:r>
          </a:p>
          <a:p>
            <a:pPr marL="457200" indent="-457200" eaLnBrk="1" hangingPunct="1">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Job performance</a:t>
            </a:r>
          </a:p>
          <a:p>
            <a:pPr marL="457200" indent="-457200" eaLnBrk="1" hangingPunct="1">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Customer service</a:t>
            </a:r>
          </a:p>
          <a:p>
            <a:pPr marL="457200" indent="-457200" eaLnBrk="1" hangingPunct="1">
              <a:buFont typeface="Wingdings" panose="05000000000000000000" pitchFamily="2" charset="2"/>
              <a:buChar char="§"/>
            </a:pPr>
            <a:r>
              <a:rPr lang="en-US" altLang="en-US" sz="2800" dirty="0">
                <a:latin typeface="Times New Roman" panose="02020603050405020304" pitchFamily="18" charset="0"/>
                <a:cs typeface="Times New Roman" panose="02020603050405020304" pitchFamily="18" charset="0"/>
              </a:rPr>
              <a:t>Ethical decision-making</a:t>
            </a:r>
          </a:p>
        </p:txBody>
      </p:sp>
      <p:sp>
        <p:nvSpPr>
          <p:cNvPr id="3" name="Footer Placeholder 2">
            <a:extLst>
              <a:ext uri="{FF2B5EF4-FFF2-40B4-BE49-F238E27FC236}">
                <a16:creationId xmlns:a16="http://schemas.microsoft.com/office/drawing/2014/main" id="{D1295473-9C22-73E7-B5EA-0C01B5075FB8}"/>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462962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DABE6D-BABE-7D19-C785-EF551CFF5181}"/>
              </a:ext>
            </a:extLst>
          </p:cNvPr>
          <p:cNvPicPr>
            <a:picLocks noChangeAspect="1"/>
          </p:cNvPicPr>
          <p:nvPr/>
        </p:nvPicPr>
        <p:blipFill>
          <a:blip r:embed="rId2"/>
          <a:stretch>
            <a:fillRect/>
          </a:stretch>
        </p:blipFill>
        <p:spPr>
          <a:xfrm>
            <a:off x="1042219" y="285675"/>
            <a:ext cx="9311149" cy="6286649"/>
          </a:xfrm>
          <a:prstGeom prst="rect">
            <a:avLst/>
          </a:prstGeom>
        </p:spPr>
      </p:pic>
      <p:sp>
        <p:nvSpPr>
          <p:cNvPr id="3" name="Footer Placeholder 2">
            <a:extLst>
              <a:ext uri="{FF2B5EF4-FFF2-40B4-BE49-F238E27FC236}">
                <a16:creationId xmlns:a16="http://schemas.microsoft.com/office/drawing/2014/main" id="{24F03590-7954-C071-00C7-34D99365078F}"/>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998907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8FEF79-2356-7688-92D6-20FB9DD21EC5}"/>
              </a:ext>
            </a:extLst>
          </p:cNvPr>
          <p:cNvPicPr>
            <a:picLocks noChangeAspect="1"/>
          </p:cNvPicPr>
          <p:nvPr/>
        </p:nvPicPr>
        <p:blipFill>
          <a:blip r:embed="rId2"/>
          <a:stretch>
            <a:fillRect/>
          </a:stretch>
        </p:blipFill>
        <p:spPr>
          <a:xfrm>
            <a:off x="1860655" y="72363"/>
            <a:ext cx="8470689" cy="6353017"/>
          </a:xfrm>
          <a:prstGeom prst="rect">
            <a:avLst/>
          </a:prstGeom>
        </p:spPr>
      </p:pic>
      <p:sp>
        <p:nvSpPr>
          <p:cNvPr id="3" name="Footer Placeholder 2">
            <a:extLst>
              <a:ext uri="{FF2B5EF4-FFF2-40B4-BE49-F238E27FC236}">
                <a16:creationId xmlns:a16="http://schemas.microsoft.com/office/drawing/2014/main" id="{283F9B30-ECF6-1BB8-B7D5-925E678A7D08}"/>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833248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D37D4-98E7-3931-D3C6-5F2A6C8FFF87}"/>
              </a:ext>
            </a:extLst>
          </p:cNvPr>
          <p:cNvPicPr>
            <a:picLocks noChangeAspect="1"/>
          </p:cNvPicPr>
          <p:nvPr/>
        </p:nvPicPr>
        <p:blipFill>
          <a:blip r:embed="rId2"/>
          <a:stretch>
            <a:fillRect/>
          </a:stretch>
        </p:blipFill>
        <p:spPr>
          <a:xfrm>
            <a:off x="2229365" y="0"/>
            <a:ext cx="8104338" cy="6078254"/>
          </a:xfrm>
          <a:prstGeom prst="rect">
            <a:avLst/>
          </a:prstGeom>
        </p:spPr>
      </p:pic>
      <p:sp>
        <p:nvSpPr>
          <p:cNvPr id="3" name="Footer Placeholder 2">
            <a:extLst>
              <a:ext uri="{FF2B5EF4-FFF2-40B4-BE49-F238E27FC236}">
                <a16:creationId xmlns:a16="http://schemas.microsoft.com/office/drawing/2014/main" id="{BCF48875-E925-26DC-CFCF-F1BE59C23E94}"/>
              </a:ext>
            </a:extLst>
          </p:cNvPr>
          <p:cNvSpPr>
            <a:spLocks noGrp="1"/>
          </p:cNvSpPr>
          <p:nvPr>
            <p:ph type="ftr" sz="quarter" idx="11"/>
          </p:nvPr>
        </p:nvSpPr>
        <p:spPr/>
        <p:txBody>
          <a:bodyPr/>
          <a:lstStyle/>
          <a:p>
            <a:r>
              <a:rPr lang="en-US" dirty="0"/>
              <a:t>Madhuri Ma'am Notes</a:t>
            </a:r>
          </a:p>
        </p:txBody>
      </p:sp>
    </p:spTree>
    <p:extLst>
      <p:ext uri="{BB962C8B-B14F-4D97-AF65-F5344CB8AC3E}">
        <p14:creationId xmlns:p14="http://schemas.microsoft.com/office/powerpoint/2010/main" val="2815294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0043A3-3AEE-03CB-FCE0-891AA548115D}"/>
              </a:ext>
            </a:extLst>
          </p:cNvPr>
          <p:cNvSpPr txBox="1"/>
          <p:nvPr/>
        </p:nvSpPr>
        <p:spPr>
          <a:xfrm>
            <a:off x="0" y="0"/>
            <a:ext cx="9665110" cy="830997"/>
          </a:xfrm>
          <a:prstGeom prst="rect">
            <a:avLst/>
          </a:prstGeom>
          <a:solidFill>
            <a:schemeClr val="accent4">
              <a:lumMod val="40000"/>
              <a:lumOff val="60000"/>
            </a:schemeClr>
          </a:solidFill>
        </p:spPr>
        <p:txBody>
          <a:bodyPr wrap="square">
            <a:spAutoFit/>
          </a:bodyPr>
          <a:lstStyle/>
          <a:p>
            <a:r>
              <a:rPr lang="en-US" sz="4800" dirty="0">
                <a:latin typeface="Times New Roman" panose="02020603050405020304" pitchFamily="18" charset="0"/>
                <a:cs typeface="Times New Roman" panose="02020603050405020304" pitchFamily="18" charset="0"/>
              </a:rPr>
              <a:t>3.1.3. Career Advancement</a:t>
            </a:r>
          </a:p>
        </p:txBody>
      </p:sp>
      <p:pic>
        <p:nvPicPr>
          <p:cNvPr id="2" name="Picture 1">
            <a:extLst>
              <a:ext uri="{FF2B5EF4-FFF2-40B4-BE49-F238E27FC236}">
                <a16:creationId xmlns:a16="http://schemas.microsoft.com/office/drawing/2014/main" id="{055B072B-81F6-DCAA-FE5E-855B223DEF40}"/>
              </a:ext>
            </a:extLst>
          </p:cNvPr>
          <p:cNvPicPr>
            <a:picLocks noChangeAspect="1"/>
          </p:cNvPicPr>
          <p:nvPr/>
        </p:nvPicPr>
        <p:blipFill>
          <a:blip r:embed="rId2"/>
          <a:stretch>
            <a:fillRect/>
          </a:stretch>
        </p:blipFill>
        <p:spPr>
          <a:xfrm>
            <a:off x="6021712" y="1927123"/>
            <a:ext cx="6170288" cy="3470787"/>
          </a:xfrm>
          <a:prstGeom prst="rect">
            <a:avLst/>
          </a:prstGeom>
        </p:spPr>
      </p:pic>
      <p:sp>
        <p:nvSpPr>
          <p:cNvPr id="5" name="TextBox 4">
            <a:extLst>
              <a:ext uri="{FF2B5EF4-FFF2-40B4-BE49-F238E27FC236}">
                <a16:creationId xmlns:a16="http://schemas.microsoft.com/office/drawing/2014/main" id="{35000758-F0AB-8988-577C-ADA62FD82316}"/>
              </a:ext>
            </a:extLst>
          </p:cNvPr>
          <p:cNvSpPr txBox="1"/>
          <p:nvPr/>
        </p:nvSpPr>
        <p:spPr>
          <a:xfrm>
            <a:off x="0" y="830997"/>
            <a:ext cx="6715432" cy="48320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Enhances </a:t>
            </a:r>
            <a:r>
              <a:rPr kumimoji="0" lang="en-US" altLang="en-US" sz="28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leadership</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8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persuasion skills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Opens networking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 career opportunities.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Aids in </a:t>
            </a:r>
            <a:r>
              <a:rPr kumimoji="0" lang="en-US" altLang="en-US" sz="28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problem-solving and critical thinking.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Increases </a:t>
            </a:r>
            <a:r>
              <a:rPr kumimoji="0" lang="en-US" altLang="en-US" sz="28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productivity and efficiency</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Strengthens relationships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 colleagues and clients.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Boosts confidence and supports career growth. </a:t>
            </a:r>
          </a:p>
        </p:txBody>
      </p:sp>
      <p:sp>
        <p:nvSpPr>
          <p:cNvPr id="4" name="Footer Placeholder 3">
            <a:extLst>
              <a:ext uri="{FF2B5EF4-FFF2-40B4-BE49-F238E27FC236}">
                <a16:creationId xmlns:a16="http://schemas.microsoft.com/office/drawing/2014/main" id="{2671EC2C-3A94-A6ED-A851-5D3ADC6D14F4}"/>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3004906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5F425F-DC34-6BCB-2171-46D5711CADC8}"/>
              </a:ext>
            </a:extLst>
          </p:cNvPr>
          <p:cNvSpPr txBox="1"/>
          <p:nvPr/>
        </p:nvSpPr>
        <p:spPr>
          <a:xfrm>
            <a:off x="865239" y="188959"/>
            <a:ext cx="6096000" cy="646331"/>
          </a:xfrm>
          <a:prstGeom prst="rect">
            <a:avLst/>
          </a:prstGeom>
          <a:solidFill>
            <a:schemeClr val="accent2">
              <a:lumMod val="60000"/>
              <a:lumOff val="40000"/>
            </a:schemeClr>
          </a:solidFill>
        </p:spPr>
        <p:txBody>
          <a:bodyPr wrap="square">
            <a:spAutoFit/>
          </a:bodyPr>
          <a:lstStyle/>
          <a:p>
            <a:r>
              <a:rPr lang="en-US" sz="3600" dirty="0">
                <a:latin typeface="Times New Roman" panose="02020603050405020304" pitchFamily="18" charset="0"/>
                <a:cs typeface="Times New Roman" panose="02020603050405020304" pitchFamily="18" charset="0"/>
              </a:rPr>
              <a:t>3.1.4. Critical Thinking</a:t>
            </a:r>
          </a:p>
        </p:txBody>
      </p:sp>
      <p:sp>
        <p:nvSpPr>
          <p:cNvPr id="5" name="TextBox 4">
            <a:extLst>
              <a:ext uri="{FF2B5EF4-FFF2-40B4-BE49-F238E27FC236}">
                <a16:creationId xmlns:a16="http://schemas.microsoft.com/office/drawing/2014/main" id="{B0364FF0-2B94-170B-883E-FC338CF48378}"/>
              </a:ext>
            </a:extLst>
          </p:cNvPr>
          <p:cNvSpPr txBox="1"/>
          <p:nvPr/>
        </p:nvSpPr>
        <p:spPr>
          <a:xfrm>
            <a:off x="235974" y="697041"/>
            <a:ext cx="12123175" cy="5693866"/>
          </a:xfrm>
          <a:prstGeom prst="rect">
            <a:avLst/>
          </a:prstGeom>
          <a:noFill/>
        </p:spPr>
        <p:txBody>
          <a:bodyPr wrap="square">
            <a:spAutoFit/>
          </a:bodyPr>
          <a:lstStyle/>
          <a:p>
            <a:endParaRPr lang="en-US" sz="2800" dirty="0">
              <a:latin typeface="Times New Roman" panose="02020603050405020304" pitchFamily="18" charset="0"/>
              <a:cs typeface="Times New Roman" panose="02020603050405020304" pitchFamily="18" charset="0"/>
            </a:endParaRP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Organizing Thoughts</a:t>
            </a:r>
            <a:r>
              <a:rPr lang="en-US" sz="2800" dirty="0">
                <a:highlight>
                  <a:srgbClr val="FFFF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Writing forces you to structure your ideas logically, helping clarify complex issues.</a:t>
            </a: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Analyzing Information</a:t>
            </a:r>
            <a:r>
              <a:rPr lang="en-US" sz="2800" dirty="0">
                <a:highlight>
                  <a:srgbClr val="FFFF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It requires evaluating data, evidence, and different perspectives before presenting conclusions.</a:t>
            </a: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Making Connections</a:t>
            </a:r>
            <a:r>
              <a:rPr lang="en-US" sz="2800" dirty="0">
                <a:latin typeface="Times New Roman" panose="02020603050405020304" pitchFamily="18" charset="0"/>
                <a:cs typeface="Times New Roman" panose="02020603050405020304" pitchFamily="18" charset="0"/>
              </a:rPr>
              <a:t>: Writing encourages connecting various ideas and identifying relationships between concepts.</a:t>
            </a: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Problem-Solving</a:t>
            </a:r>
            <a:r>
              <a:rPr lang="en-US" sz="2800" dirty="0">
                <a:highlight>
                  <a:srgbClr val="FFFF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It promotes breaking down problems into smaller parts, allowing for a more systematic approach to solutions.</a:t>
            </a: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Reflection and Evaluation</a:t>
            </a:r>
            <a:r>
              <a:rPr lang="en-US" sz="2800" dirty="0">
                <a:highlight>
                  <a:srgbClr val="FFFF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 process of writing enables reflection on thoughts and ideas, leading to deeper insights and self-assessment.</a:t>
            </a: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Developing Arguments</a:t>
            </a:r>
            <a:r>
              <a:rPr lang="en-US" sz="2800" dirty="0">
                <a:highlight>
                  <a:srgbClr val="FFFF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Writing helps in crafting well-supported arguments, demanding critical evaluation of facts and assumptions</a:t>
            </a:r>
          </a:p>
        </p:txBody>
      </p:sp>
      <p:sp>
        <p:nvSpPr>
          <p:cNvPr id="2" name="Footer Placeholder 1">
            <a:extLst>
              <a:ext uri="{FF2B5EF4-FFF2-40B4-BE49-F238E27FC236}">
                <a16:creationId xmlns:a16="http://schemas.microsoft.com/office/drawing/2014/main" id="{A76E6220-ED83-6A96-243F-D908A6750958}"/>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4241911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F59370-3416-6E27-D711-7614D3E930D5}"/>
              </a:ext>
            </a:extLst>
          </p:cNvPr>
          <p:cNvSpPr txBox="1"/>
          <p:nvPr/>
        </p:nvSpPr>
        <p:spPr>
          <a:xfrm>
            <a:off x="304798" y="1155044"/>
            <a:ext cx="11936361" cy="4401205"/>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Writing skills help increase visibility and influence in several key ways:</a:t>
            </a:r>
          </a:p>
          <a:p>
            <a:r>
              <a:rPr lang="en-US" sz="2800" dirty="0">
                <a:latin typeface="Times New Roman" panose="02020603050405020304" pitchFamily="18" charset="0"/>
                <a:cs typeface="Times New Roman" panose="02020603050405020304" pitchFamily="18" charset="0"/>
              </a:rPr>
              <a:t>1. </a:t>
            </a:r>
            <a:r>
              <a:rPr lang="en-US" sz="2800" dirty="0">
                <a:highlight>
                  <a:srgbClr val="FFFF00"/>
                </a:highlight>
                <a:latin typeface="Times New Roman" panose="02020603050405020304" pitchFamily="18" charset="0"/>
                <a:cs typeface="Times New Roman" panose="02020603050405020304" pitchFamily="18" charset="0"/>
              </a:rPr>
              <a:t>Personal Branding</a:t>
            </a:r>
          </a:p>
          <a:p>
            <a:pPr>
              <a:buFont typeface="Arial" panose="020B0604020202020204" pitchFamily="34" charset="0"/>
              <a:buChar char="•"/>
            </a:pPr>
            <a:r>
              <a:rPr lang="en-US" sz="2800" dirty="0">
                <a:highlight>
                  <a:srgbClr val="00FF00"/>
                </a:highlight>
                <a:latin typeface="Times New Roman" panose="02020603050405020304" pitchFamily="18" charset="0"/>
                <a:cs typeface="Times New Roman" panose="02020603050405020304" pitchFamily="18" charset="0"/>
              </a:rPr>
              <a:t>Writing articles, blogs, or social media </a:t>
            </a:r>
            <a:r>
              <a:rPr lang="en-US" sz="2800" dirty="0">
                <a:latin typeface="Times New Roman" panose="02020603050405020304" pitchFamily="18" charset="0"/>
                <a:cs typeface="Times New Roman" panose="02020603050405020304" pitchFamily="18" charset="0"/>
              </a:rPr>
              <a:t>posts allows you to share your expertise and showcase your knowledge, making you more visible to others in your field.</a:t>
            </a:r>
          </a:p>
          <a:p>
            <a:r>
              <a:rPr lang="en-US" sz="2800" dirty="0">
                <a:latin typeface="Times New Roman" panose="02020603050405020304" pitchFamily="18" charset="0"/>
                <a:cs typeface="Times New Roman" panose="02020603050405020304" pitchFamily="18" charset="0"/>
              </a:rPr>
              <a:t>2.</a:t>
            </a:r>
            <a:r>
              <a:rPr lang="en-US" sz="2800" dirty="0">
                <a:highlight>
                  <a:srgbClr val="FFFF00"/>
                </a:highlight>
                <a:latin typeface="Times New Roman" panose="02020603050405020304" pitchFamily="18" charset="0"/>
                <a:cs typeface="Times New Roman" panose="02020603050405020304" pitchFamily="18" charset="0"/>
              </a:rPr>
              <a:t> Networking</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Well-crafted written communication (emails, messages, etc.) helps establish strong professional connections, increasing your influence within your network.</a:t>
            </a:r>
          </a:p>
          <a:p>
            <a:r>
              <a:rPr lang="en-US" sz="2800" dirty="0">
                <a:latin typeface="Times New Roman" panose="02020603050405020304" pitchFamily="18" charset="0"/>
                <a:cs typeface="Times New Roman" panose="02020603050405020304" pitchFamily="18" charset="0"/>
              </a:rPr>
              <a:t>3. </a:t>
            </a:r>
            <a:r>
              <a:rPr lang="en-US" sz="2800" dirty="0">
                <a:highlight>
                  <a:srgbClr val="FFFF00"/>
                </a:highlight>
                <a:latin typeface="Times New Roman" panose="02020603050405020304" pitchFamily="18" charset="0"/>
                <a:cs typeface="Times New Roman" panose="02020603050405020304" pitchFamily="18" charset="0"/>
              </a:rPr>
              <a:t>Thought Leadership</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Publishing insightful, high-quality content on relevant topics positions you as an expert in your area, boosting your credibility and influence.</a:t>
            </a:r>
          </a:p>
        </p:txBody>
      </p:sp>
      <p:sp>
        <p:nvSpPr>
          <p:cNvPr id="5" name="TextBox 4">
            <a:extLst>
              <a:ext uri="{FF2B5EF4-FFF2-40B4-BE49-F238E27FC236}">
                <a16:creationId xmlns:a16="http://schemas.microsoft.com/office/drawing/2014/main" id="{DE8E8683-6EBB-80A3-0721-00D402EA0B77}"/>
              </a:ext>
            </a:extLst>
          </p:cNvPr>
          <p:cNvSpPr txBox="1"/>
          <p:nvPr/>
        </p:nvSpPr>
        <p:spPr>
          <a:xfrm>
            <a:off x="176979" y="363793"/>
            <a:ext cx="6096000" cy="584775"/>
          </a:xfrm>
          <a:prstGeom prst="rect">
            <a:avLst/>
          </a:prstGeom>
          <a:solidFill>
            <a:schemeClr val="accent5">
              <a:lumMod val="60000"/>
              <a:lumOff val="40000"/>
            </a:schemeClr>
          </a:solidFill>
        </p:spPr>
        <p:txBody>
          <a:bodyPr wrap="square">
            <a:spAutoFit/>
          </a:bodyPr>
          <a:lstStyle/>
          <a:p>
            <a:r>
              <a:rPr lang="en-US" sz="3200" dirty="0">
                <a:latin typeface="Times New Roman" panose="02020603050405020304" pitchFamily="18" charset="0"/>
                <a:cs typeface="Times New Roman" panose="02020603050405020304" pitchFamily="18" charset="0"/>
              </a:rPr>
              <a:t>3.1.5. Visibility and Influence</a:t>
            </a:r>
          </a:p>
        </p:txBody>
      </p:sp>
      <p:sp>
        <p:nvSpPr>
          <p:cNvPr id="2" name="Footer Placeholder 1">
            <a:extLst>
              <a:ext uri="{FF2B5EF4-FFF2-40B4-BE49-F238E27FC236}">
                <a16:creationId xmlns:a16="http://schemas.microsoft.com/office/drawing/2014/main" id="{14C9C795-EFDC-0DCB-D3A5-E33E48617B09}"/>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526297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9B0F88-B7D7-474F-0E19-B820159A99DA}"/>
              </a:ext>
            </a:extLst>
          </p:cNvPr>
          <p:cNvSpPr txBox="1"/>
          <p:nvPr/>
        </p:nvSpPr>
        <p:spPr>
          <a:xfrm>
            <a:off x="304800" y="830259"/>
            <a:ext cx="11779045" cy="4524315"/>
          </a:xfrm>
          <a:prstGeom prst="rect">
            <a:avLst/>
          </a:prstGeom>
          <a:noFill/>
        </p:spPr>
        <p:txBody>
          <a:bodyPr wrap="square">
            <a:spAutoFit/>
          </a:bodyPr>
          <a:lstStyle/>
          <a:p>
            <a:r>
              <a:rPr lang="en-US" sz="3200" b="1" dirty="0">
                <a:latin typeface="Sitka Banner Semibold" pitchFamily="2" charset="0"/>
              </a:rPr>
              <a:t>4. </a:t>
            </a:r>
            <a:r>
              <a:rPr lang="en-US" sz="3200" b="1" dirty="0">
                <a:highlight>
                  <a:srgbClr val="FFFF00"/>
                </a:highlight>
                <a:latin typeface="Sitka Banner Semibold" pitchFamily="2" charset="0"/>
              </a:rPr>
              <a:t>Persuasion and Advocacy(public support or recommendation )</a:t>
            </a:r>
          </a:p>
          <a:p>
            <a:r>
              <a:rPr lang="en-US" sz="3200" dirty="0">
                <a:latin typeface="Sitka Banner Semibold" pitchFamily="2" charset="0"/>
              </a:rPr>
              <a:t>Strong writing enables you to articulate compelling arguments and influence opinions, whether in professional settings or public forums.</a:t>
            </a:r>
          </a:p>
          <a:p>
            <a:r>
              <a:rPr lang="en-US" sz="3200" b="1" dirty="0">
                <a:highlight>
                  <a:srgbClr val="FFFF00"/>
                </a:highlight>
                <a:latin typeface="Sitka Banner Semibold" pitchFamily="2" charset="0"/>
              </a:rPr>
              <a:t>5. Visibility in the Workplace</a:t>
            </a:r>
          </a:p>
          <a:p>
            <a:r>
              <a:rPr lang="en-US" sz="3200" dirty="0">
                <a:latin typeface="Sitka Banner Semibold" pitchFamily="2" charset="0"/>
              </a:rPr>
              <a:t>Clear, effective writing in reports, proposals, or internal communications makes your contributions stand out, enhancing your visibility within an organization.</a:t>
            </a:r>
          </a:p>
          <a:p>
            <a:r>
              <a:rPr lang="en-US" sz="3200" dirty="0">
                <a:latin typeface="Sitka Banner Semibold" pitchFamily="2" charset="0"/>
              </a:rPr>
              <a:t>Overall, writing helps you </a:t>
            </a:r>
            <a:r>
              <a:rPr lang="en-US" sz="3200" dirty="0">
                <a:highlight>
                  <a:srgbClr val="00FF00"/>
                </a:highlight>
                <a:latin typeface="Sitka Banner Semibold" pitchFamily="2" charset="0"/>
              </a:rPr>
              <a:t>build a reputation, connect with a broader audience, and influence discussions in your field.</a:t>
            </a:r>
          </a:p>
        </p:txBody>
      </p:sp>
      <p:sp>
        <p:nvSpPr>
          <p:cNvPr id="2" name="Footer Placeholder 1">
            <a:extLst>
              <a:ext uri="{FF2B5EF4-FFF2-40B4-BE49-F238E27FC236}">
                <a16:creationId xmlns:a16="http://schemas.microsoft.com/office/drawing/2014/main" id="{932639C8-28B3-8F22-AD81-EDDB1723C5D0}"/>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519050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F7B1F1-5A88-6CC0-EFCC-B93E4910D123}"/>
              </a:ext>
            </a:extLst>
          </p:cNvPr>
          <p:cNvSpPr txBox="1"/>
          <p:nvPr/>
        </p:nvSpPr>
        <p:spPr>
          <a:xfrm>
            <a:off x="727587" y="228289"/>
            <a:ext cx="6096000" cy="707886"/>
          </a:xfrm>
          <a:prstGeom prst="rect">
            <a:avLst/>
          </a:prstGeom>
          <a:solidFill>
            <a:schemeClr val="accent5">
              <a:lumMod val="60000"/>
              <a:lumOff val="40000"/>
            </a:schemeClr>
          </a:solidFill>
        </p:spPr>
        <p:txBody>
          <a:bodyPr wrap="square">
            <a:spAutoFit/>
          </a:bodyPr>
          <a:lstStyle/>
          <a:p>
            <a:r>
              <a:rPr lang="en-US" sz="4000" dirty="0">
                <a:latin typeface="Times New Roman" panose="02020603050405020304" pitchFamily="18" charset="0"/>
                <a:cs typeface="Times New Roman" panose="02020603050405020304" pitchFamily="18" charset="0"/>
              </a:rPr>
              <a:t>3.1.6. Documentation</a:t>
            </a:r>
          </a:p>
        </p:txBody>
      </p:sp>
      <p:sp>
        <p:nvSpPr>
          <p:cNvPr id="4" name="Rectangle 1">
            <a:extLst>
              <a:ext uri="{FF2B5EF4-FFF2-40B4-BE49-F238E27FC236}">
                <a16:creationId xmlns:a16="http://schemas.microsoft.com/office/drawing/2014/main" id="{E95913A0-87EC-3A1F-879E-64015E3A9AA7}"/>
              </a:ext>
            </a:extLst>
          </p:cNvPr>
          <p:cNvSpPr>
            <a:spLocks noChangeArrowheads="1"/>
          </p:cNvSpPr>
          <p:nvPr/>
        </p:nvSpPr>
        <p:spPr bwMode="auto">
          <a:xfrm>
            <a:off x="235974" y="515553"/>
            <a:ext cx="11956026"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Documentation plays a crucial role in improving writing skills in several ways: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Clarity and Organization</a:t>
            </a:r>
            <a:r>
              <a:rPr kumimoji="0" lang="en-US" altLang="en-US" sz="24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Good documentation requires </a:t>
            </a:r>
            <a:r>
              <a:rPr kumimoji="0" lang="en-US" altLang="en-US" sz="24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clear, structured writing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Practicing documentation helps you learn to organize your thoughts and present information in </a:t>
            </a:r>
            <a:r>
              <a:rPr kumimoji="0" lang="en-US" altLang="en-US" sz="24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a logical, coherent way.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Precision</a:t>
            </a:r>
            <a:r>
              <a:rPr kumimoji="0" lang="en-US" altLang="en-US" sz="24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Writing documentation demands precision and accuracy. This improves your </a:t>
            </a:r>
            <a:r>
              <a:rPr kumimoji="0" lang="en-US" altLang="en-US" sz="24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ability to communicate exactly what you mean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reducing ambiguity and vagueness in your writing.</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Consistency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When you document </a:t>
            </a:r>
            <a:r>
              <a:rPr kumimoji="0" lang="en-US" altLang="en-US" sz="24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regularly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you develop a consistent writing style. Consistency in tone, terminology, and structure is important for clear communication, which enhances your overall writing skills.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Focus on Audience</a:t>
            </a:r>
            <a:r>
              <a:rPr kumimoji="0" lang="en-US" altLang="en-US" sz="24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Documentation is often written for a specific audience, requiring you to consider the knowledge level of your readers. This audience-awareness improves your ability to adapt your writing style to different contexts.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619EE940-0D45-9E80-8338-34ED68C3EC22}"/>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050934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DA62BC-6892-AAE9-79C5-CEA15CFCCB2E}"/>
              </a:ext>
            </a:extLst>
          </p:cNvPr>
          <p:cNvSpPr txBox="1"/>
          <p:nvPr/>
        </p:nvSpPr>
        <p:spPr>
          <a:xfrm>
            <a:off x="1027469" y="152399"/>
            <a:ext cx="9335729" cy="600164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3.1 </a:t>
            </a:r>
            <a:r>
              <a:rPr lang="en-US" sz="3200" b="1" dirty="0">
                <a:latin typeface="Times New Roman" panose="02020603050405020304" pitchFamily="18" charset="0"/>
                <a:cs typeface="Times New Roman" panose="02020603050405020304" pitchFamily="18" charset="0"/>
              </a:rPr>
              <a:t>importance of writing for career making </a:t>
            </a:r>
          </a:p>
          <a:p>
            <a:r>
              <a:rPr lang="en-US" sz="3200" dirty="0">
                <a:latin typeface="Times New Roman" panose="02020603050405020304" pitchFamily="18" charset="0"/>
                <a:cs typeface="Times New Roman" panose="02020603050405020304" pitchFamily="18" charset="0"/>
              </a:rPr>
              <a:t>3.1.1 communication skills </a:t>
            </a:r>
          </a:p>
          <a:p>
            <a:r>
              <a:rPr lang="en-US" sz="3200" dirty="0">
                <a:latin typeface="Times New Roman" panose="02020603050405020304" pitchFamily="18" charset="0"/>
                <a:cs typeface="Times New Roman" panose="02020603050405020304" pitchFamily="18" charset="0"/>
              </a:rPr>
              <a:t>3.1.2 professionalism </a:t>
            </a:r>
          </a:p>
          <a:p>
            <a:r>
              <a:rPr lang="en-US" sz="3200" dirty="0">
                <a:latin typeface="Times New Roman" panose="02020603050405020304" pitchFamily="18" charset="0"/>
                <a:cs typeface="Times New Roman" panose="02020603050405020304" pitchFamily="18" charset="0"/>
              </a:rPr>
              <a:t>3.1.3. Career Advancement</a:t>
            </a:r>
          </a:p>
          <a:p>
            <a:r>
              <a:rPr lang="en-US" sz="3200" dirty="0">
                <a:latin typeface="Times New Roman" panose="02020603050405020304" pitchFamily="18" charset="0"/>
                <a:cs typeface="Times New Roman" panose="02020603050405020304" pitchFamily="18" charset="0"/>
              </a:rPr>
              <a:t>3.1.4. Critical Thinking</a:t>
            </a:r>
          </a:p>
          <a:p>
            <a:r>
              <a:rPr lang="en-US" sz="3200" dirty="0">
                <a:latin typeface="Times New Roman" panose="02020603050405020304" pitchFamily="18" charset="0"/>
                <a:cs typeface="Times New Roman" panose="02020603050405020304" pitchFamily="18" charset="0"/>
              </a:rPr>
              <a:t>3.1.5. Visibility and Influence</a:t>
            </a:r>
          </a:p>
          <a:p>
            <a:r>
              <a:rPr lang="en-US" sz="3200" dirty="0">
                <a:latin typeface="Times New Roman" panose="02020603050405020304" pitchFamily="18" charset="0"/>
                <a:cs typeface="Times New Roman" panose="02020603050405020304" pitchFamily="18" charset="0"/>
              </a:rPr>
              <a:t>3.1.6. Documentation</a:t>
            </a:r>
          </a:p>
          <a:p>
            <a:r>
              <a:rPr lang="en-US" sz="3200" dirty="0">
                <a:latin typeface="Times New Roman" panose="02020603050405020304" pitchFamily="18" charset="0"/>
                <a:cs typeface="Times New Roman" panose="02020603050405020304" pitchFamily="18" charset="0"/>
              </a:rPr>
              <a:t>3.1.7. Global Reach</a:t>
            </a:r>
          </a:p>
          <a:p>
            <a:r>
              <a:rPr lang="en-US" sz="3200" dirty="0">
                <a:latin typeface="Times New Roman" panose="02020603050405020304" pitchFamily="18" charset="0"/>
                <a:cs typeface="Times New Roman" panose="02020603050405020304" pitchFamily="18" charset="0"/>
              </a:rPr>
              <a:t>3.1.8. Marketing and Branding</a:t>
            </a:r>
          </a:p>
          <a:p>
            <a:r>
              <a:rPr lang="en-US" sz="3200" b="1" dirty="0">
                <a:latin typeface="Times New Roman" panose="02020603050405020304" pitchFamily="18" charset="0"/>
                <a:cs typeface="Times New Roman" panose="02020603050405020304" pitchFamily="18" charset="0"/>
              </a:rPr>
              <a:t>3.2 Pre-Writing- selecting a topic</a:t>
            </a:r>
          </a:p>
          <a:p>
            <a:r>
              <a:rPr lang="en-US" sz="3200" b="1" dirty="0">
                <a:latin typeface="Times New Roman" panose="02020603050405020304" pitchFamily="18" charset="0"/>
                <a:cs typeface="Times New Roman" panose="02020603050405020304" pitchFamily="18" charset="0"/>
              </a:rPr>
              <a:t>3.3 Writing- Free Writing, Drafting</a:t>
            </a:r>
          </a:p>
          <a:p>
            <a:r>
              <a:rPr lang="en-US" sz="3200" b="1" dirty="0">
                <a:latin typeface="Times New Roman" panose="02020603050405020304" pitchFamily="18" charset="0"/>
                <a:cs typeface="Times New Roman" panose="02020603050405020304" pitchFamily="18" charset="0"/>
              </a:rPr>
              <a:t>3.4 Re-writing- Revision, editing, proofreading</a:t>
            </a:r>
            <a:r>
              <a:rPr lang="en-US" sz="3200" dirty="0">
                <a:latin typeface="Times New Roman" panose="02020603050405020304" pitchFamily="18" charset="0"/>
                <a:cs typeface="Times New Roman" panose="02020603050405020304" pitchFamily="18" charset="0"/>
              </a:rPr>
              <a:t>.</a:t>
            </a:r>
          </a:p>
        </p:txBody>
      </p:sp>
      <p:sp>
        <p:nvSpPr>
          <p:cNvPr id="3" name="Footer Placeholder 2">
            <a:extLst>
              <a:ext uri="{FF2B5EF4-FFF2-40B4-BE49-F238E27FC236}">
                <a16:creationId xmlns:a16="http://schemas.microsoft.com/office/drawing/2014/main" id="{3CBA036A-C9AF-F285-B01B-0A66DAAA9029}"/>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901663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04CD44-9515-D5B5-FA28-1A9C2916885A}"/>
              </a:ext>
            </a:extLst>
          </p:cNvPr>
          <p:cNvSpPr txBox="1"/>
          <p:nvPr/>
        </p:nvSpPr>
        <p:spPr>
          <a:xfrm>
            <a:off x="589937" y="982176"/>
            <a:ext cx="10422194" cy="4893647"/>
          </a:xfrm>
          <a:prstGeom prst="rect">
            <a:avLst/>
          </a:prstGeom>
          <a:noFill/>
        </p:spPr>
        <p:txBody>
          <a:bodyPr wrap="square">
            <a:spAutoFit/>
          </a:bodyPr>
          <a:lstStyle/>
          <a:p>
            <a:pPr eaLnBrk="0" fontAlgn="base" hangingPunct="0">
              <a:spcBef>
                <a:spcPct val="0"/>
              </a:spcBef>
              <a:spcAft>
                <a:spcPct val="0"/>
              </a:spcAft>
              <a:buFontTx/>
              <a:buAutoNum type="arabicPeriod" startAt="6"/>
            </a:pPr>
            <a:r>
              <a:rPr kumimoji="0" lang="en-US" altLang="en-US" sz="24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Attention to Detail</a:t>
            </a:r>
            <a:r>
              <a:rPr kumimoji="0" lang="en-US" altLang="en-US" sz="24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Documenting processes or technical details requires attention to detail. This habit sharpens your skills in ensuring accuracy and thoroughness in all forms of writing.</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24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4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Improved Research Skills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Effective documentation often requires research to ensure completeness and correctness. This strengthens your ability to gather, evaluate, and synthesize information—skills that are invaluable for writing.</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4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Conciseness</a:t>
            </a:r>
            <a:r>
              <a:rPr kumimoji="0" lang="en-US" altLang="en-US" sz="24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Documentation typically demands conciseness without losing important information. Learning to condense complex ideas into simple terms improves the clarity and brevity of your writing.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2400" b="1"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Practice</a:t>
            </a:r>
            <a:r>
              <a:rPr kumimoji="0" lang="en-US" altLang="en-US" sz="2400" b="0" i="0" u="none"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Regularly engaging in documentation provides constant practice, which is essential for refining and improving writing skills over 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B36E2CE1-3406-B1D5-C537-F2BB5F018C14}"/>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335084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F7E7A8-5994-6379-C907-9DB099070101}"/>
              </a:ext>
            </a:extLst>
          </p:cNvPr>
          <p:cNvSpPr txBox="1"/>
          <p:nvPr/>
        </p:nvSpPr>
        <p:spPr>
          <a:xfrm>
            <a:off x="0" y="297115"/>
            <a:ext cx="6096000" cy="707886"/>
          </a:xfrm>
          <a:prstGeom prst="rect">
            <a:avLst/>
          </a:prstGeom>
          <a:solidFill>
            <a:schemeClr val="accent4">
              <a:lumMod val="40000"/>
              <a:lumOff val="60000"/>
            </a:schemeClr>
          </a:solidFill>
        </p:spPr>
        <p:txBody>
          <a:bodyPr wrap="square">
            <a:spAutoFit/>
          </a:bodyPr>
          <a:lstStyle/>
          <a:p>
            <a:r>
              <a:rPr lang="en-US" sz="4000" dirty="0">
                <a:latin typeface="Times New Roman" panose="02020603050405020304" pitchFamily="18" charset="0"/>
                <a:cs typeface="Times New Roman" panose="02020603050405020304" pitchFamily="18" charset="0"/>
              </a:rPr>
              <a:t>3.1.7. Global Reach</a:t>
            </a:r>
          </a:p>
        </p:txBody>
      </p:sp>
      <p:sp>
        <p:nvSpPr>
          <p:cNvPr id="5" name="TextBox 4">
            <a:extLst>
              <a:ext uri="{FF2B5EF4-FFF2-40B4-BE49-F238E27FC236}">
                <a16:creationId xmlns:a16="http://schemas.microsoft.com/office/drawing/2014/main" id="{00CF6EAE-CBBE-1C95-F74F-4CBC71119760}"/>
              </a:ext>
            </a:extLst>
          </p:cNvPr>
          <p:cNvSpPr txBox="1"/>
          <p:nvPr/>
        </p:nvSpPr>
        <p:spPr>
          <a:xfrm>
            <a:off x="117986" y="1005001"/>
            <a:ext cx="12359149" cy="5693866"/>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Writing skills help in achieving global reach by:</a:t>
            </a:r>
          </a:p>
          <a:p>
            <a:pPr>
              <a:buFont typeface="+mj-lt"/>
              <a:buAutoNum type="arabicPeriod"/>
            </a:pPr>
            <a:r>
              <a:rPr lang="en-US" sz="2800" dirty="0">
                <a:highlight>
                  <a:srgbClr val="FFFF00"/>
                </a:highlight>
                <a:latin typeface="Times New Roman" panose="02020603050405020304" pitchFamily="18" charset="0"/>
                <a:cs typeface="Times New Roman" panose="02020603050405020304" pitchFamily="18" charset="0"/>
              </a:rPr>
              <a:t>Clear Communication: </a:t>
            </a:r>
            <a:r>
              <a:rPr lang="en-US" sz="2800" dirty="0">
                <a:latin typeface="Times New Roman" panose="02020603050405020304" pitchFamily="18" charset="0"/>
                <a:cs typeface="Times New Roman" panose="02020603050405020304" pitchFamily="18" charset="0"/>
              </a:rPr>
              <a:t>Effective writing transcends language barriers, ensuring your message is understood worldwide.</a:t>
            </a:r>
          </a:p>
          <a:p>
            <a:pPr>
              <a:buFont typeface="+mj-lt"/>
              <a:buAutoNum type="arabicPeriod"/>
            </a:pPr>
            <a:r>
              <a:rPr lang="en-US" sz="2800" dirty="0">
                <a:highlight>
                  <a:srgbClr val="FFFF00"/>
                </a:highlight>
                <a:latin typeface="Times New Roman" panose="02020603050405020304" pitchFamily="18" charset="0"/>
                <a:cs typeface="Times New Roman" panose="02020603050405020304" pitchFamily="18" charset="0"/>
              </a:rPr>
              <a:t>Engagement: </a:t>
            </a:r>
            <a:r>
              <a:rPr lang="en-US" sz="2800" dirty="0">
                <a:latin typeface="Times New Roman" panose="02020603050405020304" pitchFamily="18" charset="0"/>
                <a:cs typeface="Times New Roman" panose="02020603050405020304" pitchFamily="18" charset="0"/>
              </a:rPr>
              <a:t>Well-written content attracts and retains a global audience, increasing your visibility.</a:t>
            </a:r>
          </a:p>
          <a:p>
            <a:pPr>
              <a:buFont typeface="+mj-lt"/>
              <a:buAutoNum type="arabicPeriod"/>
            </a:pPr>
            <a:r>
              <a:rPr lang="en-US" sz="2800" dirty="0">
                <a:highlight>
                  <a:srgbClr val="FFFF00"/>
                </a:highlight>
                <a:latin typeface="Times New Roman" panose="02020603050405020304" pitchFamily="18" charset="0"/>
                <a:cs typeface="Times New Roman" panose="02020603050405020304" pitchFamily="18" charset="0"/>
              </a:rPr>
              <a:t>Cultural Sensitivity: </a:t>
            </a:r>
            <a:r>
              <a:rPr lang="en-US" sz="2800" dirty="0">
                <a:latin typeface="Times New Roman" panose="02020603050405020304" pitchFamily="18" charset="0"/>
                <a:cs typeface="Times New Roman" panose="02020603050405020304" pitchFamily="18" charset="0"/>
              </a:rPr>
              <a:t>Writing with an awareness of diverse cultures helps you connect with international readers.</a:t>
            </a:r>
          </a:p>
          <a:p>
            <a:pPr>
              <a:buFont typeface="+mj-lt"/>
              <a:buAutoNum type="arabicPeriod"/>
            </a:pPr>
            <a:r>
              <a:rPr lang="en-US" sz="2800" dirty="0">
                <a:highlight>
                  <a:srgbClr val="FFFF00"/>
                </a:highlight>
                <a:latin typeface="Times New Roman" panose="02020603050405020304" pitchFamily="18" charset="0"/>
                <a:cs typeface="Times New Roman" panose="02020603050405020304" pitchFamily="18" charset="0"/>
              </a:rPr>
              <a:t>Online Presence: </a:t>
            </a:r>
            <a:r>
              <a:rPr lang="en-US" sz="2800" dirty="0">
                <a:latin typeface="Times New Roman" panose="02020603050405020304" pitchFamily="18" charset="0"/>
                <a:cs typeface="Times New Roman" panose="02020603050405020304" pitchFamily="18" charset="0"/>
              </a:rPr>
              <a:t>Strong writing enhances digital content (blogs, social media, websites), making it more shareable globally.</a:t>
            </a:r>
          </a:p>
          <a:p>
            <a:pPr>
              <a:buFont typeface="+mj-lt"/>
              <a:buAutoNum type="arabicPeriod"/>
            </a:pPr>
            <a:r>
              <a:rPr lang="en-US" sz="2800" dirty="0">
                <a:highlight>
                  <a:srgbClr val="FFFF00"/>
                </a:highlight>
                <a:latin typeface="Times New Roman" panose="02020603050405020304" pitchFamily="18" charset="0"/>
                <a:cs typeface="Times New Roman" panose="02020603050405020304" pitchFamily="18" charset="0"/>
              </a:rPr>
              <a:t>Professionalism: </a:t>
            </a:r>
            <a:r>
              <a:rPr lang="en-US" sz="2800" dirty="0">
                <a:latin typeface="Times New Roman" panose="02020603050405020304" pitchFamily="18" charset="0"/>
                <a:cs typeface="Times New Roman" panose="02020603050405020304" pitchFamily="18" charset="0"/>
              </a:rPr>
              <a:t>High-quality writing builds credibility and trust, opening doors to global opportunities.</a:t>
            </a:r>
          </a:p>
          <a:p>
            <a:pPr>
              <a:buFont typeface="+mj-lt"/>
              <a:buAutoNum type="arabicPeriod"/>
            </a:pPr>
            <a:r>
              <a:rPr lang="en-US" sz="2800" dirty="0">
                <a:highlight>
                  <a:srgbClr val="FFFF00"/>
                </a:highlight>
                <a:latin typeface="Times New Roman" panose="02020603050405020304" pitchFamily="18" charset="0"/>
                <a:cs typeface="Times New Roman" panose="02020603050405020304" pitchFamily="18" charset="0"/>
              </a:rPr>
              <a:t>Translation-Friendly: </a:t>
            </a:r>
            <a:r>
              <a:rPr lang="en-US" sz="2800" dirty="0">
                <a:latin typeface="Times New Roman" panose="02020603050405020304" pitchFamily="18" charset="0"/>
                <a:cs typeface="Times New Roman" panose="02020603050405020304" pitchFamily="18" charset="0"/>
              </a:rPr>
              <a:t>Clear and structured writing makes it easier for content to be translated into other languages.</a:t>
            </a:r>
          </a:p>
        </p:txBody>
      </p:sp>
      <p:sp>
        <p:nvSpPr>
          <p:cNvPr id="2" name="Footer Placeholder 1">
            <a:extLst>
              <a:ext uri="{FF2B5EF4-FFF2-40B4-BE49-F238E27FC236}">
                <a16:creationId xmlns:a16="http://schemas.microsoft.com/office/drawing/2014/main" id="{C63F89F3-88F7-5E2C-0400-56EE80519573}"/>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3753845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AFA53C-DF27-EDB7-B9C5-682C5B1F52EB}"/>
              </a:ext>
            </a:extLst>
          </p:cNvPr>
          <p:cNvSpPr txBox="1"/>
          <p:nvPr/>
        </p:nvSpPr>
        <p:spPr>
          <a:xfrm>
            <a:off x="117986" y="364503"/>
            <a:ext cx="11589775" cy="6001643"/>
          </a:xfrm>
          <a:prstGeom prst="rect">
            <a:avLst/>
          </a:prstGeom>
          <a:noFill/>
        </p:spPr>
        <p:txBody>
          <a:bodyPr wrap="square">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Writing skills are essential for marketing and branding in several ways:</a:t>
            </a:r>
          </a:p>
          <a:p>
            <a:endParaRPr lang="en-US" sz="2400" dirty="0">
              <a:latin typeface="Times New Roman" panose="02020603050405020304" pitchFamily="18" charset="0"/>
              <a:cs typeface="Times New Roman" panose="02020603050405020304" pitchFamily="18" charset="0"/>
            </a:endParaRPr>
          </a:p>
          <a:p>
            <a:pPr>
              <a:buFont typeface="+mj-lt"/>
              <a:buAutoNum type="arabicPeriod"/>
            </a:pPr>
            <a:r>
              <a:rPr lang="en-US" sz="2400" dirty="0">
                <a:highlight>
                  <a:srgbClr val="FFFF00"/>
                </a:highlight>
                <a:latin typeface="Times New Roman" panose="02020603050405020304" pitchFamily="18" charset="0"/>
                <a:cs typeface="Times New Roman" panose="02020603050405020304" pitchFamily="18" charset="0"/>
              </a:rPr>
              <a:t>Building Brand Voice: </a:t>
            </a:r>
            <a:r>
              <a:rPr lang="en-US" sz="2400" dirty="0">
                <a:latin typeface="Times New Roman" panose="02020603050405020304" pitchFamily="18" charset="0"/>
                <a:cs typeface="Times New Roman" panose="02020603050405020304" pitchFamily="18" charset="0"/>
              </a:rPr>
              <a:t>Writing defines a unique, consistent tone for your brand, helping you stand out and connect emotionally with your target audience.</a:t>
            </a:r>
          </a:p>
          <a:p>
            <a:pPr>
              <a:buFont typeface="+mj-lt"/>
              <a:buAutoNum type="arabicPeriod"/>
            </a:pPr>
            <a:r>
              <a:rPr lang="en-US" sz="2400" dirty="0">
                <a:highlight>
                  <a:srgbClr val="FFFF00"/>
                </a:highlight>
                <a:latin typeface="Times New Roman" panose="02020603050405020304" pitchFamily="18" charset="0"/>
                <a:cs typeface="Times New Roman" panose="02020603050405020304" pitchFamily="18" charset="0"/>
              </a:rPr>
              <a:t>Compelling Messaging: </a:t>
            </a:r>
            <a:r>
              <a:rPr lang="en-US" sz="2400" dirty="0">
                <a:latin typeface="Times New Roman" panose="02020603050405020304" pitchFamily="18" charset="0"/>
                <a:cs typeface="Times New Roman" panose="02020603050405020304" pitchFamily="18" charset="0"/>
              </a:rPr>
              <a:t>Strong writing creates persuasive content that highlights a brand’s value and drives customer engagement, whether through ads, blogs, or social media.</a:t>
            </a:r>
          </a:p>
          <a:p>
            <a:pPr>
              <a:buFont typeface="+mj-lt"/>
              <a:buAutoNum type="arabicPeriod"/>
            </a:pPr>
            <a:r>
              <a:rPr lang="en-US" sz="2400" dirty="0">
                <a:highlight>
                  <a:srgbClr val="FFFF00"/>
                </a:highlight>
                <a:latin typeface="Times New Roman" panose="02020603050405020304" pitchFamily="18" charset="0"/>
                <a:cs typeface="Times New Roman" panose="02020603050405020304" pitchFamily="18" charset="0"/>
              </a:rPr>
              <a:t>SEO and Content Marketing: </a:t>
            </a:r>
            <a:r>
              <a:rPr lang="en-US" sz="2400" dirty="0">
                <a:latin typeface="Times New Roman" panose="02020603050405020304" pitchFamily="18" charset="0"/>
                <a:cs typeface="Times New Roman" panose="02020603050405020304" pitchFamily="18" charset="0"/>
              </a:rPr>
              <a:t>Well-crafted, keyword-optimized writing improves your brand’s visibility in search engines, attracting more traffic and potential customers.</a:t>
            </a:r>
          </a:p>
          <a:p>
            <a:pPr>
              <a:buFont typeface="+mj-lt"/>
              <a:buAutoNum type="arabicPeriod"/>
            </a:pPr>
            <a:r>
              <a:rPr lang="en-US" sz="2400" dirty="0">
                <a:highlight>
                  <a:srgbClr val="FFFF00"/>
                </a:highlight>
                <a:latin typeface="Times New Roman" panose="02020603050405020304" pitchFamily="18" charset="0"/>
                <a:cs typeface="Times New Roman" panose="02020603050405020304" pitchFamily="18" charset="0"/>
              </a:rPr>
              <a:t>Trust and Credibility: </a:t>
            </a:r>
            <a:r>
              <a:rPr lang="en-US" sz="2400" dirty="0">
                <a:latin typeface="Times New Roman" panose="02020603050405020304" pitchFamily="18" charset="0"/>
                <a:cs typeface="Times New Roman" panose="02020603050405020304" pitchFamily="18" charset="0"/>
              </a:rPr>
              <a:t>Clear, professional writing helps establish trust and authority in your industry, making your brand more credible to consumers.</a:t>
            </a:r>
          </a:p>
          <a:p>
            <a:pPr>
              <a:buFont typeface="+mj-lt"/>
              <a:buAutoNum type="arabicPeriod"/>
            </a:pPr>
            <a:r>
              <a:rPr lang="en-US" sz="2400" dirty="0">
                <a:highlight>
                  <a:srgbClr val="FFFF00"/>
                </a:highlight>
                <a:latin typeface="Times New Roman" panose="02020603050405020304" pitchFamily="18" charset="0"/>
                <a:cs typeface="Times New Roman" panose="02020603050405020304" pitchFamily="18" charset="0"/>
              </a:rPr>
              <a:t>Customer Engagement: </a:t>
            </a:r>
            <a:r>
              <a:rPr lang="en-US" sz="2400" dirty="0">
                <a:latin typeface="Times New Roman" panose="02020603050405020304" pitchFamily="18" charset="0"/>
                <a:cs typeface="Times New Roman" panose="02020603050405020304" pitchFamily="18" charset="0"/>
              </a:rPr>
              <a:t>Through effective copywriting, storytelling, and personalized content, writing fosters deeper relationships with customers, encouraging loyalty and advocacy.</a:t>
            </a:r>
          </a:p>
          <a:p>
            <a:r>
              <a:rPr lang="en-US" sz="2400" dirty="0">
                <a:latin typeface="Times New Roman" panose="02020603050405020304" pitchFamily="18" charset="0"/>
                <a:cs typeface="Times New Roman" panose="02020603050405020304" pitchFamily="18" charset="0"/>
              </a:rPr>
              <a:t>In summary, writing enhances a brand's identity, reach, and customer engagement, making it a powerful tool in marketing.</a:t>
            </a:r>
          </a:p>
        </p:txBody>
      </p:sp>
      <p:sp>
        <p:nvSpPr>
          <p:cNvPr id="7" name="TextBox 6">
            <a:extLst>
              <a:ext uri="{FF2B5EF4-FFF2-40B4-BE49-F238E27FC236}">
                <a16:creationId xmlns:a16="http://schemas.microsoft.com/office/drawing/2014/main" id="{7ECCECCB-137D-BED7-BB5A-5E6A72336192}"/>
              </a:ext>
            </a:extLst>
          </p:cNvPr>
          <p:cNvSpPr txBox="1"/>
          <p:nvPr/>
        </p:nvSpPr>
        <p:spPr>
          <a:xfrm>
            <a:off x="228600" y="51465"/>
            <a:ext cx="6730180" cy="646331"/>
          </a:xfrm>
          <a:prstGeom prst="rect">
            <a:avLst/>
          </a:prstGeom>
          <a:solidFill>
            <a:schemeClr val="accent5">
              <a:lumMod val="40000"/>
              <a:lumOff val="60000"/>
            </a:schemeClr>
          </a:solidFill>
        </p:spPr>
        <p:txBody>
          <a:bodyPr wrap="square">
            <a:spAutoFit/>
          </a:bodyPr>
          <a:lstStyle/>
          <a:p>
            <a:r>
              <a:rPr lang="en-US" sz="3600" dirty="0">
                <a:latin typeface="Times New Roman" panose="02020603050405020304" pitchFamily="18" charset="0"/>
                <a:cs typeface="Times New Roman" panose="02020603050405020304" pitchFamily="18" charset="0"/>
              </a:rPr>
              <a:t>3.1.8. Marketing and Branding</a:t>
            </a:r>
            <a:endParaRPr lang="en-US" sz="3600" dirty="0"/>
          </a:p>
        </p:txBody>
      </p:sp>
      <p:sp>
        <p:nvSpPr>
          <p:cNvPr id="2" name="Footer Placeholder 1">
            <a:extLst>
              <a:ext uri="{FF2B5EF4-FFF2-40B4-BE49-F238E27FC236}">
                <a16:creationId xmlns:a16="http://schemas.microsoft.com/office/drawing/2014/main" id="{400E3B45-8A6A-4BEE-3F7E-7774A583F0CF}"/>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94240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077F44-88B3-C964-7F54-103D3F948C97}"/>
              </a:ext>
            </a:extLst>
          </p:cNvPr>
          <p:cNvPicPr>
            <a:picLocks noChangeAspect="1"/>
          </p:cNvPicPr>
          <p:nvPr/>
        </p:nvPicPr>
        <p:blipFill>
          <a:blip r:embed="rId2"/>
          <a:stretch>
            <a:fillRect/>
          </a:stretch>
        </p:blipFill>
        <p:spPr>
          <a:xfrm>
            <a:off x="0" y="-216309"/>
            <a:ext cx="12192000" cy="7781526"/>
          </a:xfrm>
          <a:prstGeom prst="rect">
            <a:avLst/>
          </a:prstGeom>
        </p:spPr>
      </p:pic>
      <p:sp>
        <p:nvSpPr>
          <p:cNvPr id="3" name="Footer Placeholder 2">
            <a:extLst>
              <a:ext uri="{FF2B5EF4-FFF2-40B4-BE49-F238E27FC236}">
                <a16:creationId xmlns:a16="http://schemas.microsoft.com/office/drawing/2014/main" id="{E7D19451-3704-FBFA-C1E4-0D0449EC3EF9}"/>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751941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B05889-45A2-436B-3558-E6E505F51BFA}"/>
              </a:ext>
            </a:extLst>
          </p:cNvPr>
          <p:cNvSpPr txBox="1"/>
          <p:nvPr/>
        </p:nvSpPr>
        <p:spPr>
          <a:xfrm>
            <a:off x="530942" y="365941"/>
            <a:ext cx="6096000" cy="584775"/>
          </a:xfrm>
          <a:prstGeom prst="rect">
            <a:avLst/>
          </a:prstGeom>
          <a:solidFill>
            <a:schemeClr val="accent6">
              <a:lumMod val="60000"/>
              <a:lumOff val="40000"/>
            </a:schemeClr>
          </a:solidFill>
        </p:spPr>
        <p:txBody>
          <a:bodyPr wrap="square">
            <a:spAutoFit/>
          </a:bodyPr>
          <a:lstStyle/>
          <a:p>
            <a:r>
              <a:rPr lang="en-US" sz="3200" b="1" dirty="0">
                <a:latin typeface="Times New Roman" panose="02020603050405020304" pitchFamily="18" charset="0"/>
                <a:cs typeface="Times New Roman" panose="02020603050405020304" pitchFamily="18" charset="0"/>
              </a:rPr>
              <a:t>3.2 Pre-Writing- selecting a topic</a:t>
            </a:r>
          </a:p>
        </p:txBody>
      </p:sp>
      <p:pic>
        <p:nvPicPr>
          <p:cNvPr id="4" name="Picture 3">
            <a:extLst>
              <a:ext uri="{FF2B5EF4-FFF2-40B4-BE49-F238E27FC236}">
                <a16:creationId xmlns:a16="http://schemas.microsoft.com/office/drawing/2014/main" id="{ACCD8B42-E87B-B235-D53C-104DA4E56998}"/>
              </a:ext>
            </a:extLst>
          </p:cNvPr>
          <p:cNvPicPr>
            <a:picLocks noChangeAspect="1"/>
          </p:cNvPicPr>
          <p:nvPr/>
        </p:nvPicPr>
        <p:blipFill>
          <a:blip r:embed="rId2"/>
          <a:srcRect l="-1" t="16503" r="-3677" b="31236"/>
          <a:stretch/>
        </p:blipFill>
        <p:spPr>
          <a:xfrm>
            <a:off x="629264" y="1331082"/>
            <a:ext cx="10019071" cy="4823912"/>
          </a:xfrm>
          <a:prstGeom prst="rect">
            <a:avLst/>
          </a:prstGeom>
        </p:spPr>
      </p:pic>
      <p:sp>
        <p:nvSpPr>
          <p:cNvPr id="2" name="Footer Placeholder 1">
            <a:extLst>
              <a:ext uri="{FF2B5EF4-FFF2-40B4-BE49-F238E27FC236}">
                <a16:creationId xmlns:a16="http://schemas.microsoft.com/office/drawing/2014/main" id="{36A876F1-741D-F4DE-E435-1BED83641103}"/>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1656769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33AD41-1149-6C43-0820-4B8E6C7BD9BD}"/>
              </a:ext>
            </a:extLst>
          </p:cNvPr>
          <p:cNvSpPr txBox="1"/>
          <p:nvPr/>
        </p:nvSpPr>
        <p:spPr>
          <a:xfrm>
            <a:off x="526025" y="858651"/>
            <a:ext cx="11139949" cy="5016758"/>
          </a:xfrm>
          <a:prstGeom prst="rect">
            <a:avLst/>
          </a:prstGeom>
          <a:noFill/>
        </p:spPr>
        <p:txBody>
          <a:bodyPr wrap="square">
            <a:spAutoFit/>
          </a:bodyPr>
          <a:lstStyle/>
          <a:p>
            <a:r>
              <a:rPr lang="en-US" sz="4000" b="1" dirty="0">
                <a:solidFill>
                  <a:schemeClr val="accent6">
                    <a:lumMod val="75000"/>
                  </a:schemeClr>
                </a:solidFill>
                <a:highlight>
                  <a:srgbClr val="FFFF00"/>
                </a:highlight>
                <a:latin typeface="Times New Roman" panose="02020603050405020304" pitchFamily="18" charset="0"/>
                <a:cs typeface="Times New Roman" panose="02020603050405020304" pitchFamily="18" charset="0"/>
              </a:rPr>
              <a:t>Pre-writing</a:t>
            </a:r>
            <a:r>
              <a:rPr lang="en-US" sz="2800" dirty="0">
                <a:highlight>
                  <a:srgbClr val="FFFF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refers to the </a:t>
            </a:r>
            <a:r>
              <a:rPr lang="en-US" sz="2800" dirty="0">
                <a:highlight>
                  <a:srgbClr val="00FF00"/>
                </a:highlight>
                <a:latin typeface="Times New Roman" panose="02020603050405020304" pitchFamily="18" charset="0"/>
                <a:cs typeface="Times New Roman" panose="02020603050405020304" pitchFamily="18" charset="0"/>
              </a:rPr>
              <a:t>initial stage of </a:t>
            </a:r>
            <a:r>
              <a:rPr lang="en-US" sz="2800" dirty="0">
                <a:latin typeface="Times New Roman" panose="02020603050405020304" pitchFamily="18" charset="0"/>
                <a:cs typeface="Times New Roman" panose="02020603050405020304" pitchFamily="18" charset="0"/>
              </a:rPr>
              <a:t>the writing process where a writer </a:t>
            </a:r>
            <a:r>
              <a:rPr lang="en-US" sz="2800" dirty="0">
                <a:highlight>
                  <a:srgbClr val="00FF00"/>
                </a:highlight>
                <a:latin typeface="Times New Roman" panose="02020603050405020304" pitchFamily="18" charset="0"/>
                <a:cs typeface="Times New Roman" panose="02020603050405020304" pitchFamily="18" charset="0"/>
              </a:rPr>
              <a:t>gathers and organizes ideas before drafting</a:t>
            </a:r>
            <a:r>
              <a:rPr lang="en-US" sz="2800" dirty="0">
                <a:latin typeface="Times New Roman" panose="02020603050405020304" pitchFamily="18" charset="0"/>
                <a:cs typeface="Times New Roman" panose="02020603050405020304" pitchFamily="18" charset="0"/>
              </a:rPr>
              <a:t>. It's essentially the b</a:t>
            </a:r>
            <a:r>
              <a:rPr lang="en-US" sz="2800" dirty="0">
                <a:highlight>
                  <a:srgbClr val="00FF00"/>
                </a:highlight>
                <a:latin typeface="Times New Roman" panose="02020603050405020304" pitchFamily="18" charset="0"/>
                <a:cs typeface="Times New Roman" panose="02020603050405020304" pitchFamily="18" charset="0"/>
              </a:rPr>
              <a:t>rainstorming phase</a:t>
            </a:r>
            <a:r>
              <a:rPr lang="en-US" sz="2800" dirty="0">
                <a:latin typeface="Times New Roman" panose="02020603050405020304" pitchFamily="18" charset="0"/>
                <a:cs typeface="Times New Roman" panose="02020603050405020304" pitchFamily="18" charset="0"/>
              </a:rPr>
              <a:t>, and it helps in </a:t>
            </a:r>
            <a:r>
              <a:rPr lang="en-US" sz="2800" dirty="0">
                <a:highlight>
                  <a:srgbClr val="00FF00"/>
                </a:highlight>
                <a:latin typeface="Times New Roman" panose="02020603050405020304" pitchFamily="18" charset="0"/>
                <a:cs typeface="Times New Roman" panose="02020603050405020304" pitchFamily="18" charset="0"/>
              </a:rPr>
              <a:t>shaping the direction of the writing</a:t>
            </a:r>
            <a:r>
              <a:rPr lang="en-US" sz="2800" dirty="0">
                <a:latin typeface="Times New Roman" panose="02020603050405020304" pitchFamily="18" charset="0"/>
                <a:cs typeface="Times New Roman" panose="02020603050405020304" pitchFamily="18" charset="0"/>
              </a:rPr>
              <a:t>. Pre-writing can include activities like:</a:t>
            </a:r>
          </a:p>
          <a:p>
            <a:endParaRPr lang="en-US" sz="2800" dirty="0">
              <a:latin typeface="Times New Roman" panose="02020603050405020304" pitchFamily="18" charset="0"/>
              <a:cs typeface="Times New Roman" panose="02020603050405020304" pitchFamily="18" charset="0"/>
            </a:endParaRP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Brainstorming</a:t>
            </a:r>
            <a:r>
              <a:rPr lang="en-US" sz="2800" dirty="0">
                <a:highlight>
                  <a:srgbClr val="FFFF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Generating ideas on a topic or theme.</a:t>
            </a: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Freewriting</a:t>
            </a:r>
            <a:r>
              <a:rPr lang="en-US" sz="2800" dirty="0">
                <a:latin typeface="Times New Roman" panose="02020603050405020304" pitchFamily="18" charset="0"/>
                <a:cs typeface="Times New Roman" panose="02020603050405020304" pitchFamily="18" charset="0"/>
              </a:rPr>
              <a:t>: Writing without worrying about structure to let ideas flow freely.</a:t>
            </a: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Outlining</a:t>
            </a:r>
            <a:r>
              <a:rPr lang="en-US" sz="2800" dirty="0">
                <a:highlight>
                  <a:srgbClr val="FFFF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Structuring ideas into a logical format.</a:t>
            </a:r>
          </a:p>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Researching</a:t>
            </a:r>
            <a:r>
              <a:rPr lang="en-US" sz="2800" dirty="0">
                <a:latin typeface="Times New Roman" panose="02020603050405020304" pitchFamily="18" charset="0"/>
                <a:cs typeface="Times New Roman" panose="02020603050405020304" pitchFamily="18" charset="0"/>
              </a:rPr>
              <a:t>: Gathering information, facts, or resources on a particular topic.</a:t>
            </a:r>
          </a:p>
        </p:txBody>
      </p:sp>
      <p:sp>
        <p:nvSpPr>
          <p:cNvPr id="2" name="Footer Placeholder 1">
            <a:extLst>
              <a:ext uri="{FF2B5EF4-FFF2-40B4-BE49-F238E27FC236}">
                <a16:creationId xmlns:a16="http://schemas.microsoft.com/office/drawing/2014/main" id="{588AFBF8-F414-A9C9-4A39-EAC8F6B06F82}"/>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3695566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7361A7-9D1A-9E70-5595-EA9A53A0D784}"/>
              </a:ext>
            </a:extLst>
          </p:cNvPr>
          <p:cNvSpPr txBox="1"/>
          <p:nvPr/>
        </p:nvSpPr>
        <p:spPr>
          <a:xfrm>
            <a:off x="422517" y="1225570"/>
            <a:ext cx="11110451" cy="3970318"/>
          </a:xfrm>
          <a:prstGeom prst="rect">
            <a:avLst/>
          </a:prstGeom>
          <a:noFill/>
        </p:spPr>
        <p:txBody>
          <a:bodyPr wrap="square">
            <a:spAutoFit/>
          </a:bodyPr>
          <a:lstStyle/>
          <a:p>
            <a:r>
              <a:rPr lang="en-US" sz="3600" b="1" dirty="0">
                <a:solidFill>
                  <a:schemeClr val="accent6">
                    <a:lumMod val="75000"/>
                  </a:schemeClr>
                </a:solidFill>
                <a:highlight>
                  <a:srgbClr val="FFFF00"/>
                </a:highlight>
                <a:latin typeface="Times New Roman" panose="02020603050405020304" pitchFamily="18" charset="0"/>
                <a:cs typeface="Times New Roman" panose="02020603050405020304" pitchFamily="18" charset="0"/>
              </a:rPr>
              <a:t>Selection of  a topic</a:t>
            </a:r>
            <a:r>
              <a:rPr lang="en-US" sz="3600" dirty="0">
                <a:solidFill>
                  <a:schemeClr val="accent6">
                    <a:lumMod val="75000"/>
                  </a:schemeClr>
                </a:solidFill>
                <a:highlight>
                  <a:srgbClr val="FFFF00"/>
                </a:highlight>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is a </a:t>
            </a:r>
            <a:r>
              <a:rPr lang="en-US" sz="3600" dirty="0">
                <a:highlight>
                  <a:srgbClr val="00FF00"/>
                </a:highlight>
                <a:latin typeface="Times New Roman" panose="02020603050405020304" pitchFamily="18" charset="0"/>
                <a:cs typeface="Times New Roman" panose="02020603050405020304" pitchFamily="18" charset="0"/>
              </a:rPr>
              <a:t>critical part of pre-writing </a:t>
            </a:r>
            <a:r>
              <a:rPr lang="en-US" sz="3600" dirty="0">
                <a:latin typeface="Times New Roman" panose="02020603050405020304" pitchFamily="18" charset="0"/>
                <a:cs typeface="Times New Roman" panose="02020603050405020304" pitchFamily="18" charset="0"/>
              </a:rPr>
              <a:t>and involves selecting a subject to focus on in your writing.</a:t>
            </a:r>
            <a:r>
              <a:rPr lang="en-US" sz="3600" dirty="0">
                <a:highlight>
                  <a:srgbClr val="00FF00"/>
                </a:highlight>
                <a:latin typeface="Times New Roman" panose="02020603050405020304" pitchFamily="18" charset="0"/>
                <a:cs typeface="Times New Roman" panose="02020603050405020304" pitchFamily="18" charset="0"/>
              </a:rPr>
              <a:t> Choosing the right topic is essential to a successful piece of writing</a:t>
            </a:r>
            <a:r>
              <a:rPr lang="en-US" sz="3600" dirty="0">
                <a:latin typeface="Times New Roman" panose="02020603050405020304" pitchFamily="18" charset="0"/>
                <a:cs typeface="Times New Roman" panose="02020603050405020304" pitchFamily="18" charset="0"/>
              </a:rPr>
              <a:t>. The topic will determine the </a:t>
            </a:r>
            <a:r>
              <a:rPr lang="en-US" sz="3600" dirty="0">
                <a:highlight>
                  <a:srgbClr val="00FF00"/>
                </a:highlight>
                <a:latin typeface="Times New Roman" panose="02020603050405020304" pitchFamily="18" charset="0"/>
                <a:cs typeface="Times New Roman" panose="02020603050405020304" pitchFamily="18" charset="0"/>
              </a:rPr>
              <a:t>scope of your research</a:t>
            </a:r>
            <a:r>
              <a:rPr lang="en-US" sz="3600" dirty="0">
                <a:latin typeface="Times New Roman" panose="02020603050405020304" pitchFamily="18" charset="0"/>
                <a:cs typeface="Times New Roman" panose="02020603050405020304" pitchFamily="18" charset="0"/>
              </a:rPr>
              <a:t>, </a:t>
            </a:r>
            <a:r>
              <a:rPr lang="en-US" sz="3600" dirty="0">
                <a:highlight>
                  <a:srgbClr val="00FF00"/>
                </a:highlight>
                <a:latin typeface="Times New Roman" panose="02020603050405020304" pitchFamily="18" charset="0"/>
                <a:cs typeface="Times New Roman" panose="02020603050405020304" pitchFamily="18" charset="0"/>
              </a:rPr>
              <a:t>the depth of your analysis, and the structure of your writing.</a:t>
            </a:r>
            <a:r>
              <a:rPr lang="en-US" sz="3600" dirty="0">
                <a:latin typeface="Times New Roman" panose="02020603050405020304" pitchFamily="18" charset="0"/>
                <a:cs typeface="Times New Roman" panose="02020603050405020304" pitchFamily="18" charset="0"/>
              </a:rPr>
              <a:t> When choosing a topic, consider:</a:t>
            </a:r>
          </a:p>
          <a:p>
            <a:endParaRPr lang="en-US" sz="3600" dirty="0">
              <a:highlight>
                <a:srgbClr val="00FF00"/>
              </a:highligh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20D6B2D-1162-AB68-0E59-4DBA19A1CD23}"/>
              </a:ext>
            </a:extLst>
          </p:cNvPr>
          <p:cNvSpPr txBox="1"/>
          <p:nvPr/>
        </p:nvSpPr>
        <p:spPr>
          <a:xfrm>
            <a:off x="287323" y="83782"/>
            <a:ext cx="6094602" cy="769441"/>
          </a:xfrm>
          <a:prstGeom prst="rect">
            <a:avLst/>
          </a:prstGeom>
          <a:noFill/>
        </p:spPr>
        <p:txBody>
          <a:bodyPr wrap="square">
            <a:spAutoFit/>
          </a:bodyPr>
          <a:lstStyle/>
          <a:p>
            <a:r>
              <a:rPr lang="en-US" sz="4400" b="1" dirty="0">
                <a:solidFill>
                  <a:schemeClr val="accent6">
                    <a:lumMod val="75000"/>
                  </a:schemeClr>
                </a:solidFill>
                <a:highlight>
                  <a:srgbClr val="FF00FF"/>
                </a:highlight>
                <a:latin typeface="Times New Roman" panose="02020603050405020304" pitchFamily="18" charset="0"/>
                <a:cs typeface="Times New Roman" panose="02020603050405020304" pitchFamily="18" charset="0"/>
              </a:rPr>
              <a:t>Selection of  a topic</a:t>
            </a:r>
            <a:r>
              <a:rPr lang="en-US" sz="4400" dirty="0">
                <a:solidFill>
                  <a:schemeClr val="accent6">
                    <a:lumMod val="75000"/>
                  </a:schemeClr>
                </a:solidFill>
                <a:highlight>
                  <a:srgbClr val="FF00FF"/>
                </a:highlight>
                <a:latin typeface="Times New Roman" panose="02020603050405020304" pitchFamily="18" charset="0"/>
                <a:cs typeface="Times New Roman" panose="02020603050405020304" pitchFamily="18" charset="0"/>
              </a:rPr>
              <a:t> </a:t>
            </a:r>
            <a:endParaRPr lang="en-US" sz="4400" dirty="0">
              <a:highlight>
                <a:srgbClr val="FF00FF"/>
              </a:highlight>
            </a:endParaRPr>
          </a:p>
        </p:txBody>
      </p:sp>
      <p:sp>
        <p:nvSpPr>
          <p:cNvPr id="2" name="Footer Placeholder 1">
            <a:extLst>
              <a:ext uri="{FF2B5EF4-FFF2-40B4-BE49-F238E27FC236}">
                <a16:creationId xmlns:a16="http://schemas.microsoft.com/office/drawing/2014/main" id="{5C96CA34-C974-3B92-B912-6AAA12853882}"/>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882894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3D421F-45B6-2DA5-8FC4-6F51C9EB427F}"/>
              </a:ext>
            </a:extLst>
          </p:cNvPr>
          <p:cNvSpPr txBox="1"/>
          <p:nvPr/>
        </p:nvSpPr>
        <p:spPr>
          <a:xfrm>
            <a:off x="900740" y="1731320"/>
            <a:ext cx="10105293" cy="2677656"/>
          </a:xfrm>
          <a:prstGeom prst="rect">
            <a:avLst/>
          </a:prstGeom>
          <a:noFill/>
        </p:spPr>
        <p:txBody>
          <a:bodyPr wrap="square">
            <a:spAutoFit/>
          </a:bodyPr>
          <a:lstStyle/>
          <a:p>
            <a:pPr>
              <a:buFont typeface="+mj-lt"/>
              <a:buAutoNum type="arabicPeriod"/>
            </a:pPr>
            <a:r>
              <a:rPr lang="en-US" sz="2800" b="1" dirty="0">
                <a:highlight>
                  <a:srgbClr val="FFFF00"/>
                </a:highlight>
                <a:latin typeface="Times New Roman" panose="02020603050405020304" pitchFamily="18" charset="0"/>
                <a:cs typeface="Times New Roman" panose="02020603050405020304" pitchFamily="18" charset="0"/>
              </a:rPr>
              <a:t>Know Your Interests</a:t>
            </a:r>
            <a:r>
              <a:rPr lang="en-US" sz="2800" dirty="0">
                <a:highlight>
                  <a:srgbClr val="FFFF00"/>
                </a:highlight>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Select a topic you are genuinely interested </a:t>
            </a:r>
            <a:r>
              <a:rPr lang="en-US" sz="2800" dirty="0" err="1">
                <a:latin typeface="Times New Roman" panose="02020603050405020304" pitchFamily="18" charset="0"/>
                <a:cs typeface="Times New Roman" panose="02020603050405020304" pitchFamily="18" charset="0"/>
              </a:rPr>
              <a:t>in.Writing</a:t>
            </a:r>
            <a:r>
              <a:rPr lang="en-US" sz="2800" dirty="0">
                <a:latin typeface="Times New Roman" panose="02020603050405020304" pitchFamily="18" charset="0"/>
                <a:cs typeface="Times New Roman" panose="02020603050405020304" pitchFamily="18" charset="0"/>
              </a:rPr>
              <a:t> becomes much easier and more engaging when you </a:t>
            </a:r>
            <a:r>
              <a:rPr lang="en-US" sz="2800" dirty="0">
                <a:highlight>
                  <a:srgbClr val="00FF00"/>
                </a:highlight>
                <a:latin typeface="Times New Roman" panose="02020603050405020304" pitchFamily="18" charset="0"/>
                <a:cs typeface="Times New Roman" panose="02020603050405020304" pitchFamily="18" charset="0"/>
              </a:rPr>
              <a:t>choose a topic that excites or interests you</a:t>
            </a:r>
            <a:r>
              <a:rPr lang="en-US" sz="2800" dirty="0">
                <a:latin typeface="Times New Roman" panose="02020603050405020304" pitchFamily="18" charset="0"/>
                <a:cs typeface="Times New Roman" panose="02020603050405020304" pitchFamily="18" charset="0"/>
              </a:rPr>
              <a:t>. Reflect on subjects that </a:t>
            </a:r>
            <a:r>
              <a:rPr lang="en-US" sz="2800" dirty="0">
                <a:highlight>
                  <a:srgbClr val="00FF00"/>
                </a:highlight>
                <a:latin typeface="Times New Roman" panose="02020603050405020304" pitchFamily="18" charset="0"/>
                <a:cs typeface="Times New Roman" panose="02020603050405020304" pitchFamily="18" charset="0"/>
              </a:rPr>
              <a:t>you’re passionate about or curious to explore</a:t>
            </a:r>
            <a:r>
              <a:rPr lang="en-US" sz="2800" dirty="0">
                <a:latin typeface="Times New Roman" panose="02020603050405020304" pitchFamily="18" charset="0"/>
                <a:cs typeface="Times New Roman" panose="02020603050405020304" pitchFamily="18" charset="0"/>
              </a:rPr>
              <a:t>. A good topic will keep you motivated throughout the writing process.</a:t>
            </a:r>
          </a:p>
          <a:p>
            <a:pPr>
              <a:buFont typeface="+mj-lt"/>
              <a:buAutoNum type="arabicPeriod"/>
            </a:pPr>
            <a:endParaRPr lang="en-US" sz="28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D3C1B900-6E53-CE5B-ED33-1E33A3D2A67D}"/>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413080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6283AB-295D-D215-2FFD-1D23888A47AA}"/>
              </a:ext>
            </a:extLst>
          </p:cNvPr>
          <p:cNvSpPr>
            <a:spLocks noChangeArrowheads="1"/>
          </p:cNvSpPr>
          <p:nvPr/>
        </p:nvSpPr>
        <p:spPr bwMode="auto">
          <a:xfrm>
            <a:off x="331595" y="-218764"/>
            <a:ext cx="11457282"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highlight>
                  <a:srgbClr val="FFFF00"/>
                </a:highlight>
                <a:latin typeface="Arial" panose="020B0604020202020204" pitchFamily="34" charset="0"/>
              </a:rPr>
              <a:t>2.Relevance to the Audience</a:t>
            </a:r>
            <a:r>
              <a:rPr kumimoji="0" lang="en-US" altLang="en-US" sz="2400" b="0" i="0" u="none" strike="noStrike" cap="none" normalizeH="0" baseline="0" dirty="0">
                <a:ln>
                  <a:noFill/>
                </a:ln>
                <a:solidFill>
                  <a:schemeClr val="tx1"/>
                </a:solidFill>
                <a:effectLst/>
                <a:highlight>
                  <a:srgbClr val="FFFF00"/>
                </a:highligh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sz="2400" dirty="0">
                <a:latin typeface="Times New Roman" panose="02020603050405020304" pitchFamily="18" charset="0"/>
                <a:cs typeface="Times New Roman" panose="02020603050405020304" pitchFamily="18" charset="0"/>
              </a:rPr>
              <a:t> Choose something relevant to the assignment, audience, or field of study.</a:t>
            </a:r>
            <a:endParaRPr kumimoji="0" lang="en-US" altLang="en-US" sz="2400" b="0"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Consider your audience. Are you writing for an academic journal, a professor, a general reader, or a specific group of people? </a:t>
            </a:r>
            <a:r>
              <a:rPr kumimoji="0" lang="en-US" altLang="en-US" sz="2400" b="0" i="0" u="none" strike="noStrike" cap="none" normalizeH="0" baseline="0" dirty="0">
                <a:ln>
                  <a:noFill/>
                </a:ln>
                <a:solidFill>
                  <a:schemeClr val="tx1"/>
                </a:solidFill>
                <a:effectLst/>
                <a:highlight>
                  <a:srgbClr val="00FF00"/>
                </a:highlight>
                <a:latin typeface="Arial" panose="020B0604020202020204" pitchFamily="34" charset="0"/>
              </a:rPr>
              <a:t>The topic should appeal to their interests and meet their expectations.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In academic contexts, it's important to choose a topic that contributes to the existing knowledge in your field.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highlight>
                  <a:srgbClr val="FFFF00"/>
                </a:highlight>
                <a:latin typeface="Arial" panose="020B0604020202020204" pitchFamily="34" charset="0"/>
              </a:rPr>
              <a:t>3.Assessing the Scope</a:t>
            </a:r>
            <a:r>
              <a:rPr kumimoji="0" lang="en-US" altLang="en-US" sz="2400" b="0" i="0" u="none" strike="noStrike" cap="none" normalizeH="0" baseline="0" dirty="0">
                <a:ln>
                  <a:noFill/>
                </a:ln>
                <a:solidFill>
                  <a:schemeClr val="tx1"/>
                </a:solidFill>
                <a:effectLst/>
                <a:highlight>
                  <a:srgbClr val="FFFF00"/>
                </a:highlight>
                <a:latin typeface="Arial" panose="020B0604020202020204" pitchFamily="34" charset="0"/>
              </a:rPr>
              <a:t>: </a:t>
            </a:r>
            <a:r>
              <a:rPr lang="en-US" sz="2400" dirty="0">
                <a:highlight>
                  <a:srgbClr val="00FF00"/>
                </a:highligh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Too Broad</a:t>
            </a:r>
            <a:r>
              <a:rPr kumimoji="0" lang="en-US" altLang="en-US" sz="2400" b="0" i="0" u="none" strike="noStrike" cap="none" normalizeH="0" baseline="0" dirty="0">
                <a:ln>
                  <a:noFill/>
                </a:ln>
                <a:solidFill>
                  <a:schemeClr val="tx1"/>
                </a:solidFill>
                <a:effectLst/>
                <a:latin typeface="Arial" panose="020B0604020202020204" pitchFamily="34" charset="0"/>
              </a:rPr>
              <a:t>: If a topic is too broad (e.g., “Global warming”), you might get overwhelmed by too much information and struggle to narrow down the focus.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Too Narrow</a:t>
            </a:r>
            <a:r>
              <a:rPr kumimoji="0" lang="en-US" altLang="en-US" sz="2400" b="0" i="0" u="none" strike="noStrike" cap="none" normalizeH="0" baseline="0" dirty="0">
                <a:ln>
                  <a:noFill/>
                </a:ln>
                <a:solidFill>
                  <a:schemeClr val="tx1"/>
                </a:solidFill>
                <a:effectLst/>
                <a:latin typeface="Arial" panose="020B0604020202020204" pitchFamily="34" charset="0"/>
              </a:rPr>
              <a:t>: If a topic is too specific (e.g., “The effect of carbon emissions in one city block of Manhattan in August 2021”), you may struggle to find enough information to support your 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Look for a middle ground: a topic broad enough to research but narrow enough to explore in detail.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E59623DF-F45B-5CEB-A683-2135A0BCE989}"/>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546182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65DEC0-460B-F225-0CFB-B61BEECC74F1}"/>
              </a:ext>
            </a:extLst>
          </p:cNvPr>
          <p:cNvSpPr>
            <a:spLocks noChangeArrowheads="1"/>
          </p:cNvSpPr>
          <p:nvPr/>
        </p:nvSpPr>
        <p:spPr bwMode="auto">
          <a:xfrm>
            <a:off x="570271" y="366623"/>
            <a:ext cx="10274710"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Conducting a Preliminary Research</a:t>
            </a:r>
            <a:r>
              <a:rPr kumimoji="0" lang="en-US" altLang="en-US" sz="28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US" sz="2800" dirty="0">
                <a:latin typeface="Times New Roman" panose="02020603050405020304" pitchFamily="18" charset="0"/>
                <a:cs typeface="Times New Roman" panose="02020603050405020304" pitchFamily="18" charset="0"/>
              </a:rPr>
              <a:t>Ensure there are enough resources available for research </a:t>
            </a:r>
            <a:r>
              <a:rPr lang="en-US" sz="2800" dirty="0">
                <a:highlight>
                  <a:srgbClr val="FF00FF"/>
                </a:highlight>
                <a:latin typeface="Times New Roman" panose="02020603050405020304" pitchFamily="18" charset="0"/>
                <a:cs typeface="Times New Roman" panose="02020603050405020304" pitchFamily="18" charset="0"/>
              </a:rPr>
              <a:t>if necessary</a:t>
            </a:r>
            <a:r>
              <a:rPr lang="en-US" sz="2800" dirty="0">
                <a:latin typeface="Times New Roman" panose="02020603050405020304" pitchFamily="18" charset="0"/>
                <a:cs typeface="Times New Roman" panose="02020603050405020304" pitchFamily="18" charset="0"/>
              </a:rPr>
              <a:t>.</a:t>
            </a:r>
            <a:endParaRPr kumimoji="0" lang="en-US" altLang="en-US" sz="28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Before finalizing your topic</a:t>
            </a:r>
            <a:r>
              <a:rPr kumimoji="0" lang="en-US" altLang="en-US" sz="2800" b="0" i="0" u="none" strike="noStrike" cap="none" normalizeH="0" baseline="0" dirty="0">
                <a:ln>
                  <a:noFill/>
                </a:ln>
                <a:solidFill>
                  <a:schemeClr val="tx1"/>
                </a:solidFill>
                <a:effectLst/>
                <a:highlight>
                  <a:srgbClr val="FF00FF"/>
                </a:highlight>
                <a:latin typeface="Times New Roman" panose="02020603050405020304" pitchFamily="18" charset="0"/>
                <a:cs typeface="Times New Roman" panose="02020603050405020304" pitchFamily="18" charset="0"/>
              </a:rPr>
              <a:t>, it’s wise to do a bit of preliminary research to see if enough material is available</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can save time in the long run and ensure that you have sources to support your ideas.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Formulating a Research Question</a:t>
            </a:r>
            <a:r>
              <a:rPr kumimoji="0" lang="en-US" altLang="en-US" sz="2800" b="0" i="0" u="none" strike="noStrike" cap="none" normalizeH="0" baseline="0" dirty="0">
                <a:ln>
                  <a:noFill/>
                </a:ln>
                <a:solidFill>
                  <a:schemeClr val="tx1"/>
                </a:solidFill>
                <a:effectLst/>
                <a:highlight>
                  <a:srgbClr val="00FF00"/>
                </a:highligh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After settling on a topic, </a:t>
            </a:r>
            <a:r>
              <a:rPr kumimoji="0" lang="en-US" altLang="en-US" sz="2800" b="0" i="0" u="none" strike="noStrike" cap="none" normalizeH="0" baseline="0" dirty="0">
                <a:ln>
                  <a:noFill/>
                </a:ln>
                <a:solidFill>
                  <a:schemeClr val="tx1"/>
                </a:solidFill>
                <a:effectLst/>
                <a:highlight>
                  <a:srgbClr val="FF00FF"/>
                </a:highlight>
                <a:latin typeface="Times New Roman" panose="02020603050405020304" pitchFamily="18" charset="0"/>
                <a:cs typeface="Times New Roman" panose="02020603050405020304" pitchFamily="18" charset="0"/>
              </a:rPr>
              <a:t>try to convert it into a </a:t>
            </a:r>
            <a:r>
              <a:rPr kumimoji="0" lang="en-US" altLang="en-US" sz="2800" b="1" i="0" u="none" strike="noStrike" cap="none" normalizeH="0" baseline="0" dirty="0">
                <a:ln>
                  <a:noFill/>
                </a:ln>
                <a:solidFill>
                  <a:schemeClr val="tx1"/>
                </a:solidFill>
                <a:effectLst/>
                <a:highlight>
                  <a:srgbClr val="FF00FF"/>
                </a:highlight>
                <a:latin typeface="Times New Roman" panose="02020603050405020304" pitchFamily="18" charset="0"/>
                <a:cs typeface="Times New Roman" panose="02020603050405020304" pitchFamily="18" charset="0"/>
              </a:rPr>
              <a:t>question</a:t>
            </a:r>
            <a:r>
              <a:rPr kumimoji="0" lang="en-US" altLang="en-US" sz="2800" b="0" i="0" u="none" strike="noStrike" cap="none" normalizeH="0" baseline="0" dirty="0">
                <a:ln>
                  <a:noFill/>
                </a:ln>
                <a:solidFill>
                  <a:schemeClr val="tx1"/>
                </a:solidFill>
                <a:effectLst/>
                <a:highlight>
                  <a:srgbClr val="FF00FF"/>
                </a:highligh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example, if your topic is “The role of women in mythology,” you could ask, “How do the depictions of women in mythology reflect societal values and gender roles?”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good research question helps to narrow down the focus of your study and give your writing a clear direction.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61DB4627-552B-A583-9DFF-2A0F81378271}"/>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96134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6CC92B-3E91-250B-5DCC-299D289FC36E}"/>
              </a:ext>
            </a:extLst>
          </p:cNvPr>
          <p:cNvPicPr>
            <a:picLocks noChangeAspect="1"/>
          </p:cNvPicPr>
          <p:nvPr/>
        </p:nvPicPr>
        <p:blipFill rotWithShape="1">
          <a:blip r:embed="rId2"/>
          <a:srcRect l="-16666" t="2151" r="-20753"/>
          <a:stretch/>
        </p:blipFill>
        <p:spPr>
          <a:xfrm>
            <a:off x="-373626" y="-147484"/>
            <a:ext cx="12565626" cy="6710516"/>
          </a:xfrm>
          <a:prstGeom prst="rect">
            <a:avLst/>
          </a:prstGeom>
        </p:spPr>
      </p:pic>
      <p:sp>
        <p:nvSpPr>
          <p:cNvPr id="3" name="Footer Placeholder 2">
            <a:extLst>
              <a:ext uri="{FF2B5EF4-FFF2-40B4-BE49-F238E27FC236}">
                <a16:creationId xmlns:a16="http://schemas.microsoft.com/office/drawing/2014/main" id="{CEB297CA-8B54-1F3B-7383-973A318D2A71}"/>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3579404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B1FECD-5E77-E958-E0CC-A845D9F4D1A7}"/>
              </a:ext>
            </a:extLst>
          </p:cNvPr>
          <p:cNvSpPr txBox="1"/>
          <p:nvPr/>
        </p:nvSpPr>
        <p:spPr>
          <a:xfrm>
            <a:off x="604008" y="428178"/>
            <a:ext cx="10737908" cy="6001643"/>
          </a:xfrm>
          <a:prstGeom prst="rect">
            <a:avLst/>
          </a:prstGeom>
          <a:noFill/>
        </p:spPr>
        <p:txBody>
          <a:bodyPr wrap="square">
            <a:spAutoFit/>
          </a:bodyPr>
          <a:lstStyle/>
          <a:p>
            <a:r>
              <a:rPr lang="en-US" sz="3200" b="1" dirty="0">
                <a:highlight>
                  <a:srgbClr val="00FF00"/>
                </a:highlight>
                <a:latin typeface="Times New Roman" panose="02020603050405020304" pitchFamily="18" charset="0"/>
                <a:cs typeface="Times New Roman" panose="02020603050405020304" pitchFamily="18" charset="0"/>
              </a:rPr>
              <a:t>Flexibility</a:t>
            </a:r>
            <a:r>
              <a:rPr lang="en-US" sz="3200" dirty="0">
                <a:highlight>
                  <a:srgbClr val="00FF00"/>
                </a:highlight>
                <a:latin typeface="Times New Roman" panose="02020603050405020304" pitchFamily="18" charset="0"/>
                <a:cs typeface="Times New Roman" panose="02020603050405020304" pitchFamily="18" charset="0"/>
              </a:rPr>
              <a:t>:</a:t>
            </a:r>
          </a:p>
          <a:p>
            <a:endParaRPr lang="en-US" sz="3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a:highlight>
                  <a:srgbClr val="00FF00"/>
                </a:highlight>
                <a:latin typeface="Times New Roman" panose="02020603050405020304" pitchFamily="18" charset="0"/>
                <a:cs typeface="Times New Roman" panose="02020603050405020304" pitchFamily="18" charset="0"/>
              </a:rPr>
              <a:t>Be flexible </a:t>
            </a:r>
            <a:r>
              <a:rPr lang="en-US" sz="3200" dirty="0">
                <a:latin typeface="Times New Roman" panose="02020603050405020304" pitchFamily="18" charset="0"/>
                <a:cs typeface="Times New Roman" panose="02020603050405020304" pitchFamily="18" charset="0"/>
              </a:rPr>
              <a:t>when choosing a topic. Sometimes you may find that as you begin to write or research, you need to adjust your topic slightly. Don’t be afraid to refine it as your understanding deepens.</a:t>
            </a:r>
          </a:p>
          <a:p>
            <a:pP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Ensure that the topic is clear and specific enough to be </a:t>
            </a:r>
            <a:r>
              <a:rPr lang="en-US" sz="3200" dirty="0">
                <a:highlight>
                  <a:srgbClr val="00FF00"/>
                </a:highlight>
                <a:latin typeface="Times New Roman" panose="02020603050405020304" pitchFamily="18" charset="0"/>
                <a:cs typeface="Times New Roman" panose="02020603050405020304" pitchFamily="18" charset="0"/>
              </a:rPr>
              <a:t>explored effectively.</a:t>
            </a:r>
          </a:p>
          <a:p>
            <a:pP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 academic writing, choosing the </a:t>
            </a:r>
            <a:r>
              <a:rPr lang="en-US" sz="3200" dirty="0">
                <a:highlight>
                  <a:srgbClr val="00FF00"/>
                </a:highlight>
                <a:latin typeface="Times New Roman" panose="02020603050405020304" pitchFamily="18" charset="0"/>
                <a:cs typeface="Times New Roman" panose="02020603050405020304" pitchFamily="18" charset="0"/>
              </a:rPr>
              <a:t>right topic and planning during pre-writing can significantly impact the quality of the final piece</a:t>
            </a:r>
            <a:r>
              <a:rPr lang="en-US" sz="32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6B81E8C5-A135-A453-9E5F-54E48A0E4487}"/>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488000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BE8BE-D83C-3F87-B917-C7F7766B9E0A}"/>
              </a:ext>
            </a:extLst>
          </p:cNvPr>
          <p:cNvSpPr txBox="1"/>
          <p:nvPr/>
        </p:nvSpPr>
        <p:spPr>
          <a:xfrm>
            <a:off x="589936" y="493760"/>
            <a:ext cx="8701548" cy="646331"/>
          </a:xfrm>
          <a:prstGeom prst="rect">
            <a:avLst/>
          </a:prstGeom>
          <a:solidFill>
            <a:schemeClr val="accent5">
              <a:lumMod val="40000"/>
              <a:lumOff val="60000"/>
            </a:schemeClr>
          </a:solidFill>
        </p:spPr>
        <p:txBody>
          <a:bodyPr wrap="square">
            <a:spAutoFit/>
          </a:bodyPr>
          <a:lstStyle/>
          <a:p>
            <a:r>
              <a:rPr lang="en-US" sz="3600" b="1" dirty="0">
                <a:latin typeface="Times New Roman" panose="02020603050405020304" pitchFamily="18" charset="0"/>
                <a:cs typeface="Times New Roman" panose="02020603050405020304" pitchFamily="18" charset="0"/>
              </a:rPr>
              <a:t>3.3 Writing- Free Writing, Drafting</a:t>
            </a:r>
          </a:p>
        </p:txBody>
      </p:sp>
      <p:sp>
        <p:nvSpPr>
          <p:cNvPr id="5" name="TextBox 4">
            <a:extLst>
              <a:ext uri="{FF2B5EF4-FFF2-40B4-BE49-F238E27FC236}">
                <a16:creationId xmlns:a16="http://schemas.microsoft.com/office/drawing/2014/main" id="{2D434533-6700-BB62-5136-FA78DC00471F}"/>
              </a:ext>
            </a:extLst>
          </p:cNvPr>
          <p:cNvSpPr txBox="1"/>
          <p:nvPr/>
        </p:nvSpPr>
        <p:spPr>
          <a:xfrm>
            <a:off x="469648" y="816925"/>
            <a:ext cx="11132416" cy="5693866"/>
          </a:xfrm>
          <a:prstGeom prst="rect">
            <a:avLst/>
          </a:prstGeom>
          <a:noFill/>
        </p:spPr>
        <p:txBody>
          <a:bodyPr wrap="square">
            <a:spAutoFit/>
          </a:bodyPr>
          <a:lstStyle/>
          <a:p>
            <a:endParaRPr lang="en-US" sz="2800" dirty="0">
              <a:latin typeface="Times New Roman" panose="02020603050405020304" pitchFamily="18" charset="0"/>
              <a:cs typeface="Times New Roman" panose="02020603050405020304" pitchFamily="18" charset="0"/>
            </a:endParaRPr>
          </a:p>
          <a:p>
            <a:pPr algn="l"/>
            <a:r>
              <a:rPr lang="en-US" sz="2800" b="1" i="0" dirty="0">
                <a:solidFill>
                  <a:srgbClr val="24505C"/>
                </a:solidFill>
                <a:effectLst/>
                <a:highlight>
                  <a:srgbClr val="FFFF00"/>
                </a:highlight>
                <a:latin typeface="Open Sans" panose="020B0606030504020204" pitchFamily="34" charset="0"/>
              </a:rPr>
              <a:t>What is the meaning of freewriting?</a:t>
            </a:r>
          </a:p>
          <a:p>
            <a:pPr algn="l"/>
            <a:r>
              <a:rPr lang="en-US" sz="2800" b="0" i="0" dirty="0">
                <a:solidFill>
                  <a:srgbClr val="555555"/>
                </a:solidFill>
                <a:effectLst/>
                <a:latin typeface="Open Sans" panose="020B0606030504020204" pitchFamily="34" charset="0"/>
              </a:rPr>
              <a:t>Freewriting is a writing exercise in which an author writes about whatever they are thinking about, without stopping, for a prescribed about of time. It is similar to stream-of-consciousness writing.</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b="1" dirty="0">
                <a:solidFill>
                  <a:schemeClr val="accent6">
                    <a:lumMod val="75000"/>
                  </a:schemeClr>
                </a:solidFill>
                <a:highlight>
                  <a:srgbClr val="00FF00"/>
                </a:highlight>
                <a:latin typeface="Times New Roman" panose="02020603050405020304" pitchFamily="18" charset="0"/>
                <a:cs typeface="Times New Roman" panose="02020603050405020304" pitchFamily="18" charset="0"/>
              </a:rPr>
              <a:t>Freewriting</a:t>
            </a:r>
          </a:p>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Freewriting is </a:t>
            </a:r>
            <a:r>
              <a:rPr lang="en-US" sz="2800" dirty="0">
                <a:highlight>
                  <a:srgbClr val="FFFF00"/>
                </a:highlight>
                <a:latin typeface="Times New Roman" panose="02020603050405020304" pitchFamily="18" charset="0"/>
                <a:cs typeface="Times New Roman" panose="02020603050405020304" pitchFamily="18" charset="0"/>
              </a:rPr>
              <a:t>an informal writing process </a:t>
            </a:r>
            <a:r>
              <a:rPr lang="en-US" sz="2800" dirty="0">
                <a:latin typeface="Times New Roman" panose="02020603050405020304" pitchFamily="18" charset="0"/>
                <a:cs typeface="Times New Roman" panose="02020603050405020304" pitchFamily="18" charset="0"/>
              </a:rPr>
              <a:t>where the writer continuously writes for a set amount of time </a:t>
            </a:r>
            <a:r>
              <a:rPr lang="en-US" sz="2800" dirty="0">
                <a:highlight>
                  <a:srgbClr val="FFFF00"/>
                </a:highlight>
                <a:latin typeface="Times New Roman" panose="02020603050405020304" pitchFamily="18" charset="0"/>
                <a:cs typeface="Times New Roman" panose="02020603050405020304" pitchFamily="18" charset="0"/>
              </a:rPr>
              <a:t>without worrying about grammar, punctuation, or organization</a:t>
            </a:r>
            <a:r>
              <a:rPr lang="en-US" sz="2800" dirty="0">
                <a:latin typeface="Times New Roman" panose="02020603050405020304" pitchFamily="18" charset="0"/>
                <a:cs typeface="Times New Roman" panose="02020603050405020304" pitchFamily="18" charset="0"/>
              </a:rPr>
              <a:t>. The purpose is to let thoughts flow freely without self-editing or worrying about structure. </a:t>
            </a:r>
          </a:p>
          <a:p>
            <a:endParaRPr lang="en-US" sz="28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BD9B411B-9A87-0995-95C9-D28607808728}"/>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563208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931710-DA99-A82B-B25F-D7A93393A9CE}"/>
              </a:ext>
            </a:extLst>
          </p:cNvPr>
          <p:cNvSpPr txBox="1"/>
          <p:nvPr/>
        </p:nvSpPr>
        <p:spPr>
          <a:xfrm>
            <a:off x="0" y="369622"/>
            <a:ext cx="11275709" cy="5632311"/>
          </a:xfrm>
          <a:prstGeom prst="rect">
            <a:avLst/>
          </a:prstGeom>
          <a:noFill/>
        </p:spPr>
        <p:txBody>
          <a:bodyPr wrap="square">
            <a:spAutoFit/>
          </a:bodyPr>
          <a:lstStyle/>
          <a:p>
            <a:pPr marL="342900" indent="-342900" algn="l">
              <a:buFont typeface="Wingdings" panose="05000000000000000000" pitchFamily="2" charset="2"/>
              <a:buChar char="q"/>
            </a:pPr>
            <a:r>
              <a:rPr lang="en-US" sz="2400" b="0" i="0" dirty="0">
                <a:solidFill>
                  <a:srgbClr val="555555"/>
                </a:solidFill>
                <a:effectLst/>
                <a:highlight>
                  <a:srgbClr val="FFFF00"/>
                </a:highlight>
                <a:latin typeface="Open Sans" panose="020B0606030504020204" pitchFamily="34" charset="0"/>
              </a:rPr>
              <a:t>Freewriting </a:t>
            </a:r>
            <a:r>
              <a:rPr lang="en-US" sz="2400" b="0" i="0" dirty="0">
                <a:solidFill>
                  <a:srgbClr val="555555"/>
                </a:solidFill>
                <a:effectLst/>
                <a:latin typeface="Open Sans" panose="020B0606030504020204" pitchFamily="34" charset="0"/>
              </a:rPr>
              <a:t>(also written as ''free writing'') is a </a:t>
            </a:r>
            <a:r>
              <a:rPr lang="en-US" sz="2400" b="0" i="0" dirty="0">
                <a:solidFill>
                  <a:srgbClr val="555555"/>
                </a:solidFill>
                <a:effectLst/>
                <a:highlight>
                  <a:srgbClr val="FFFF00"/>
                </a:highlight>
                <a:latin typeface="Open Sans" panose="020B0606030504020204" pitchFamily="34" charset="0"/>
              </a:rPr>
              <a:t>writing technique that can help generate new ideas.</a:t>
            </a:r>
          </a:p>
          <a:p>
            <a:pPr marL="342900" indent="-342900" algn="l">
              <a:buFont typeface="Wingdings" panose="05000000000000000000" pitchFamily="2" charset="2"/>
              <a:buChar char="q"/>
            </a:pPr>
            <a:r>
              <a:rPr lang="en-US" sz="2400" b="1" i="0" dirty="0">
                <a:solidFill>
                  <a:srgbClr val="555555"/>
                </a:solidFill>
                <a:effectLst/>
                <a:latin typeface="Open Sans" panose="020B0606030504020204" pitchFamily="34" charset="0"/>
              </a:rPr>
              <a:t>Freewriting</a:t>
            </a:r>
            <a:r>
              <a:rPr lang="en-US" sz="2400" b="0" i="0" dirty="0">
                <a:solidFill>
                  <a:srgbClr val="555555"/>
                </a:solidFill>
                <a:effectLst/>
                <a:latin typeface="Open Sans" panose="020B0606030504020204" pitchFamily="34" charset="0"/>
              </a:rPr>
              <a:t> involves writing </a:t>
            </a:r>
            <a:r>
              <a:rPr lang="en-US" sz="2400" b="0" i="0" dirty="0">
                <a:solidFill>
                  <a:srgbClr val="555555"/>
                </a:solidFill>
                <a:effectLst/>
                <a:highlight>
                  <a:srgbClr val="FFFF00"/>
                </a:highlight>
                <a:latin typeface="Open Sans" panose="020B0606030504020204" pitchFamily="34" charset="0"/>
              </a:rPr>
              <a:t>non-stop for a continuous period of time and forgoing grammatical concerns. </a:t>
            </a:r>
          </a:p>
          <a:p>
            <a:pPr marL="342900" indent="-342900" algn="l">
              <a:buFont typeface="Wingdings" panose="05000000000000000000" pitchFamily="2" charset="2"/>
              <a:buChar char="q"/>
            </a:pPr>
            <a:r>
              <a:rPr lang="en-US" sz="2400" b="0" i="0" dirty="0">
                <a:solidFill>
                  <a:srgbClr val="555555"/>
                </a:solidFill>
                <a:effectLst/>
                <a:latin typeface="Open Sans" panose="020B0606030504020204" pitchFamily="34" charset="0"/>
              </a:rPr>
              <a:t>It does not follow a structure or require a specific form or style. Also referred to as a</a:t>
            </a:r>
            <a:r>
              <a:rPr lang="en-US" sz="2400" b="0" i="0" dirty="0">
                <a:solidFill>
                  <a:srgbClr val="555555"/>
                </a:solidFill>
                <a:effectLst/>
                <a:highlight>
                  <a:srgbClr val="FFFF00"/>
                </a:highlight>
                <a:latin typeface="Open Sans" panose="020B0606030504020204" pitchFamily="34" charset="0"/>
              </a:rPr>
              <a:t> </a:t>
            </a:r>
            <a:r>
              <a:rPr lang="en-US" sz="2400" b="1" i="0" dirty="0">
                <a:solidFill>
                  <a:srgbClr val="555555"/>
                </a:solidFill>
                <a:effectLst/>
                <a:highlight>
                  <a:srgbClr val="FFFF00"/>
                </a:highlight>
                <a:latin typeface="Open Sans" panose="020B0606030504020204" pitchFamily="34" charset="0"/>
              </a:rPr>
              <a:t>stream-of-consciousness</a:t>
            </a:r>
            <a:r>
              <a:rPr lang="en-US" sz="2400" b="0" i="0" dirty="0">
                <a:solidFill>
                  <a:srgbClr val="555555"/>
                </a:solidFill>
                <a:effectLst/>
                <a:highlight>
                  <a:srgbClr val="FFFF00"/>
                </a:highlight>
                <a:latin typeface="Open Sans" panose="020B0606030504020204" pitchFamily="34" charset="0"/>
              </a:rPr>
              <a:t> </a:t>
            </a:r>
            <a:r>
              <a:rPr lang="en-US" sz="2400" b="0" i="0" dirty="0">
                <a:solidFill>
                  <a:srgbClr val="555555"/>
                </a:solidFill>
                <a:effectLst/>
                <a:latin typeface="Open Sans" panose="020B0606030504020204" pitchFamily="34" charset="0"/>
              </a:rPr>
              <a:t>method, freewriting encourages the act of bouncing between ideas and following thoughts, even if they are not connected.</a:t>
            </a:r>
          </a:p>
          <a:p>
            <a:pPr marL="342900" indent="-342900" algn="l">
              <a:buFont typeface="Wingdings" panose="05000000000000000000" pitchFamily="2" charset="2"/>
              <a:buChar char="q"/>
            </a:pPr>
            <a:r>
              <a:rPr lang="en-US" sz="2400" b="0" i="0" dirty="0">
                <a:solidFill>
                  <a:srgbClr val="555555"/>
                </a:solidFill>
                <a:effectLst/>
                <a:latin typeface="Open Sans" panose="020B0606030504020204" pitchFamily="34" charset="0"/>
              </a:rPr>
              <a:t> It is often used </a:t>
            </a:r>
            <a:r>
              <a:rPr lang="en-US" sz="2400" b="0" i="0" dirty="0">
                <a:solidFill>
                  <a:srgbClr val="555555"/>
                </a:solidFill>
                <a:effectLst/>
                <a:highlight>
                  <a:srgbClr val="FFFF00"/>
                </a:highlight>
                <a:latin typeface="Open Sans" panose="020B0606030504020204" pitchFamily="34" charset="0"/>
              </a:rPr>
              <a:t>during the pre-writing phase</a:t>
            </a:r>
            <a:r>
              <a:rPr lang="en-US" sz="2400" b="0" i="0" dirty="0">
                <a:solidFill>
                  <a:srgbClr val="555555"/>
                </a:solidFill>
                <a:effectLst/>
                <a:latin typeface="Open Sans" panose="020B0606030504020204" pitchFamily="34" charset="0"/>
              </a:rPr>
              <a:t>, as people find it to be a useful brainstorming technique.</a:t>
            </a:r>
          </a:p>
          <a:p>
            <a:pPr algn="l"/>
            <a:br>
              <a:rPr lang="en-US" sz="2400" dirty="0"/>
            </a:br>
            <a:r>
              <a:rPr lang="en-US" sz="2400" b="1" dirty="0">
                <a:highlight>
                  <a:srgbClr val="00FF00"/>
                </a:highlight>
                <a:latin typeface="Times New Roman" panose="02020603050405020304" pitchFamily="18" charset="0"/>
                <a:cs typeface="Times New Roman" panose="02020603050405020304" pitchFamily="18" charset="0"/>
              </a:rPr>
              <a:t>Benefits:</a:t>
            </a:r>
          </a:p>
          <a:p>
            <a:pPr marL="342900" indent="-342900">
              <a:buFont typeface="Wingdings" panose="05000000000000000000" pitchFamily="2" charset="2"/>
              <a:buChar char="q"/>
            </a:pPr>
            <a:r>
              <a:rPr lang="en-US" sz="2400" dirty="0">
                <a:highlight>
                  <a:srgbClr val="00FFFF"/>
                </a:highlight>
                <a:latin typeface="Times New Roman" panose="02020603050405020304" pitchFamily="18" charset="0"/>
                <a:cs typeface="Times New Roman" panose="02020603050405020304" pitchFamily="18" charset="0"/>
              </a:rPr>
              <a:t>Encourages creativity and raw thinking</a:t>
            </a:r>
            <a:r>
              <a:rPr lang="en-US" sz="24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q"/>
            </a:pPr>
            <a:r>
              <a:rPr lang="en-US" sz="2400" dirty="0">
                <a:highlight>
                  <a:srgbClr val="00FFFF"/>
                </a:highlight>
                <a:latin typeface="Times New Roman" panose="02020603050405020304" pitchFamily="18" charset="0"/>
                <a:cs typeface="Times New Roman" panose="02020603050405020304" pitchFamily="18" charset="0"/>
              </a:rPr>
              <a:t>Can reveal hidden thoughts and insights.</a:t>
            </a:r>
          </a:p>
          <a:p>
            <a:pPr marL="342900" indent="-342900">
              <a:buFont typeface="Wingdings" panose="05000000000000000000" pitchFamily="2" charset="2"/>
              <a:buChar char="q"/>
            </a:pPr>
            <a:r>
              <a:rPr lang="en-US" sz="2400" dirty="0">
                <a:highlight>
                  <a:srgbClr val="00FFFF"/>
                </a:highlight>
                <a:latin typeface="Times New Roman" panose="02020603050405020304" pitchFamily="18" charset="0"/>
                <a:cs typeface="Times New Roman" panose="02020603050405020304" pitchFamily="18" charset="0"/>
              </a:rPr>
              <a:t>Great for brainstorming or starting off a new project.</a:t>
            </a:r>
          </a:p>
        </p:txBody>
      </p:sp>
      <p:pic>
        <p:nvPicPr>
          <p:cNvPr id="2" name="Picture 1">
            <a:extLst>
              <a:ext uri="{FF2B5EF4-FFF2-40B4-BE49-F238E27FC236}">
                <a16:creationId xmlns:a16="http://schemas.microsoft.com/office/drawing/2014/main" id="{B386BEDF-1C43-D4E0-7AAA-4E3070F681CA}"/>
              </a:ext>
            </a:extLst>
          </p:cNvPr>
          <p:cNvPicPr>
            <a:picLocks noChangeAspect="1"/>
          </p:cNvPicPr>
          <p:nvPr/>
        </p:nvPicPr>
        <p:blipFill>
          <a:blip r:embed="rId2"/>
          <a:stretch>
            <a:fillRect/>
          </a:stretch>
        </p:blipFill>
        <p:spPr>
          <a:xfrm>
            <a:off x="7648941" y="3798173"/>
            <a:ext cx="4286250" cy="2857500"/>
          </a:xfrm>
          <a:prstGeom prst="rect">
            <a:avLst/>
          </a:prstGeom>
        </p:spPr>
      </p:pic>
      <p:sp>
        <p:nvSpPr>
          <p:cNvPr id="4" name="Footer Placeholder 3">
            <a:extLst>
              <a:ext uri="{FF2B5EF4-FFF2-40B4-BE49-F238E27FC236}">
                <a16:creationId xmlns:a16="http://schemas.microsoft.com/office/drawing/2014/main" id="{8C1569E6-C304-D64C-6970-F9278FD9E85D}"/>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166961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EAFB3A-3DB5-7F5C-F72B-FC6A76ABA0AB}"/>
              </a:ext>
            </a:extLst>
          </p:cNvPr>
          <p:cNvSpPr txBox="1"/>
          <p:nvPr/>
        </p:nvSpPr>
        <p:spPr>
          <a:xfrm>
            <a:off x="353961" y="1184220"/>
            <a:ext cx="10584426" cy="5509200"/>
          </a:xfrm>
          <a:prstGeom prst="rect">
            <a:avLst/>
          </a:prstGeom>
          <a:noFill/>
        </p:spPr>
        <p:txBody>
          <a:bodyPr wrap="square">
            <a:spAutoFit/>
          </a:bodyPr>
          <a:lstStyle/>
          <a:p>
            <a:r>
              <a:rPr lang="en-US" sz="3200" b="1" dirty="0">
                <a:highlight>
                  <a:srgbClr val="00FF00"/>
                </a:highlight>
                <a:latin typeface="Times New Roman" panose="02020603050405020304" pitchFamily="18" charset="0"/>
                <a:cs typeface="Times New Roman" panose="02020603050405020304" pitchFamily="18" charset="0"/>
              </a:rPr>
              <a:t>Drafting</a:t>
            </a:r>
          </a:p>
          <a:p>
            <a:r>
              <a:rPr lang="en-US" sz="3200" dirty="0">
                <a:latin typeface="Times New Roman" panose="02020603050405020304" pitchFamily="18" charset="0"/>
                <a:cs typeface="Times New Roman" panose="02020603050405020304" pitchFamily="18" charset="0"/>
              </a:rPr>
              <a:t>Drafting is the next </a:t>
            </a:r>
            <a:r>
              <a:rPr lang="en-US" sz="3200" dirty="0">
                <a:highlight>
                  <a:srgbClr val="00FFFF"/>
                </a:highlight>
                <a:latin typeface="Times New Roman" panose="02020603050405020304" pitchFamily="18" charset="0"/>
                <a:cs typeface="Times New Roman" panose="02020603050405020304" pitchFamily="18" charset="0"/>
              </a:rPr>
              <a:t>step after pre-writing and freewriting</a:t>
            </a:r>
            <a:r>
              <a:rPr lang="en-US" sz="3200" dirty="0">
                <a:latin typeface="Times New Roman" panose="02020603050405020304" pitchFamily="18" charset="0"/>
                <a:cs typeface="Times New Roman" panose="02020603050405020304" pitchFamily="18" charset="0"/>
              </a:rPr>
              <a:t>. It involves taking the ideas from brainstorming or freewriting and forming them into </a:t>
            </a:r>
            <a:r>
              <a:rPr lang="en-US" sz="3200" dirty="0">
                <a:highlight>
                  <a:srgbClr val="00FFFF"/>
                </a:highlight>
                <a:latin typeface="Times New Roman" panose="02020603050405020304" pitchFamily="18" charset="0"/>
                <a:cs typeface="Times New Roman" panose="02020603050405020304" pitchFamily="18" charset="0"/>
              </a:rPr>
              <a:t>a structured piece of writing</a:t>
            </a:r>
            <a:r>
              <a:rPr lang="en-US" sz="3200" dirty="0">
                <a:latin typeface="Times New Roman" panose="02020603050405020304" pitchFamily="18" charset="0"/>
                <a:cs typeface="Times New Roman" panose="02020603050405020304" pitchFamily="18" charset="0"/>
              </a:rPr>
              <a:t>. A draft is not meant to be perfect but is the foundation for later revisions.</a:t>
            </a:r>
          </a:p>
          <a:p>
            <a:endParaRPr lang="en-US" sz="3200" dirty="0">
              <a:latin typeface="Times New Roman" panose="02020603050405020304" pitchFamily="18" charset="0"/>
              <a:cs typeface="Times New Roman" panose="02020603050405020304" pitchFamily="18" charset="0"/>
            </a:endParaRPr>
          </a:p>
          <a:p>
            <a:r>
              <a:rPr lang="en-US" sz="3200" b="1" dirty="0">
                <a:highlight>
                  <a:srgbClr val="00FF00"/>
                </a:highlight>
                <a:latin typeface="Times New Roman" panose="02020603050405020304" pitchFamily="18" charset="0"/>
                <a:cs typeface="Times New Roman" panose="02020603050405020304" pitchFamily="18" charset="0"/>
              </a:rPr>
              <a:t>Characteristics of Drafting:</a:t>
            </a:r>
          </a:p>
          <a:p>
            <a:pP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Focused more on organizing ideas into paragraphs.</a:t>
            </a:r>
          </a:p>
          <a:p>
            <a:pP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You start shaping your arguments, points, or narrative.</a:t>
            </a:r>
          </a:p>
          <a:p>
            <a:pP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draft may be rough but helps you see how the piece will look.</a:t>
            </a:r>
          </a:p>
        </p:txBody>
      </p:sp>
      <p:sp>
        <p:nvSpPr>
          <p:cNvPr id="2" name="Footer Placeholder 1">
            <a:extLst>
              <a:ext uri="{FF2B5EF4-FFF2-40B4-BE49-F238E27FC236}">
                <a16:creationId xmlns:a16="http://schemas.microsoft.com/office/drawing/2014/main" id="{09338C7C-DEF9-9DFF-85CA-67D30A000445}"/>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464995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384B11-E325-7A14-4DA6-2928F5A9D619}"/>
              </a:ext>
            </a:extLst>
          </p:cNvPr>
          <p:cNvSpPr txBox="1"/>
          <p:nvPr/>
        </p:nvSpPr>
        <p:spPr>
          <a:xfrm>
            <a:off x="740328" y="57906"/>
            <a:ext cx="11868325" cy="769441"/>
          </a:xfrm>
          <a:prstGeom prst="rect">
            <a:avLst/>
          </a:prstGeom>
          <a:noFill/>
        </p:spPr>
        <p:txBody>
          <a:bodyPr wrap="square">
            <a:spAutoFit/>
          </a:bodyPr>
          <a:lstStyle/>
          <a:p>
            <a:r>
              <a:rPr lang="en-US" sz="4400" u="sng" dirty="0">
                <a:highlight>
                  <a:srgbClr val="00FF00"/>
                </a:highlight>
              </a:rPr>
              <a:t>Strategies for drafting and finishing</a:t>
            </a:r>
          </a:p>
        </p:txBody>
      </p:sp>
      <p:sp>
        <p:nvSpPr>
          <p:cNvPr id="5" name="TextBox 4">
            <a:extLst>
              <a:ext uri="{FF2B5EF4-FFF2-40B4-BE49-F238E27FC236}">
                <a16:creationId xmlns:a16="http://schemas.microsoft.com/office/drawing/2014/main" id="{D2EB962E-6550-1455-43E5-71553AAF8F6B}"/>
              </a:ext>
            </a:extLst>
          </p:cNvPr>
          <p:cNvSpPr txBox="1"/>
          <p:nvPr/>
        </p:nvSpPr>
        <p:spPr>
          <a:xfrm>
            <a:off x="547381" y="813840"/>
            <a:ext cx="12237441" cy="5693866"/>
          </a:xfrm>
          <a:prstGeom prst="rect">
            <a:avLst/>
          </a:prstGeom>
          <a:noFill/>
        </p:spPr>
        <p:txBody>
          <a:bodyPr wrap="square">
            <a:spAutoFit/>
          </a:bodyPr>
          <a:lstStyle/>
          <a:p>
            <a:pPr marL="342900" indent="-342900">
              <a:buAutoNum type="arabicPeriod"/>
            </a:pPr>
            <a:r>
              <a:rPr lang="en-US" sz="3600" dirty="0">
                <a:highlight>
                  <a:srgbClr val="00FFFF"/>
                </a:highlight>
                <a:latin typeface="Times New Roman" panose="02020603050405020304" pitchFamily="18" charset="0"/>
                <a:cs typeface="Times New Roman" panose="02020603050405020304" pitchFamily="18" charset="0"/>
              </a:rPr>
              <a:t>Research information </a:t>
            </a:r>
          </a:p>
          <a:p>
            <a:pPr marL="342900" indent="-342900">
              <a:buAutoNum type="arabicPeriod"/>
            </a:pPr>
            <a:r>
              <a:rPr lang="en-US" sz="2400" dirty="0">
                <a:latin typeface="Times New Roman" panose="02020603050405020304" pitchFamily="18" charset="0"/>
                <a:cs typeface="Times New Roman" panose="02020603050405020304" pitchFamily="18" charset="0"/>
              </a:rPr>
              <a:t>Research Information If you do not know the topic, obviously you must learn about it. </a:t>
            </a:r>
          </a:p>
          <a:p>
            <a:pPr marL="342900" indent="-342900">
              <a:buAutoNum type="arabicPeriod"/>
            </a:pPr>
            <a:r>
              <a:rPr lang="en-US" sz="2400" dirty="0">
                <a:latin typeface="Times New Roman" panose="02020603050405020304" pitchFamily="18" charset="0"/>
                <a:cs typeface="Times New Roman" panose="02020603050405020304" pitchFamily="18" charset="0"/>
              </a:rPr>
              <a:t>For this you need to spend time in researching.</a:t>
            </a:r>
          </a:p>
          <a:p>
            <a:pPr marL="342900" indent="-342900">
              <a:buAutoNum type="arabicPeriod"/>
            </a:pPr>
            <a:r>
              <a:rPr lang="en-US" sz="2400" dirty="0">
                <a:latin typeface="Times New Roman" panose="02020603050405020304" pitchFamily="18" charset="0"/>
                <a:cs typeface="Times New Roman" panose="02020603050405020304" pitchFamily="18" charset="0"/>
              </a:rPr>
              <a:t> For searching the best way is to go to </a:t>
            </a:r>
            <a:r>
              <a:rPr lang="en-US" sz="2400" dirty="0">
                <a:highlight>
                  <a:srgbClr val="00FF00"/>
                </a:highlight>
                <a:latin typeface="Times New Roman" panose="02020603050405020304" pitchFamily="18" charset="0"/>
                <a:cs typeface="Times New Roman" panose="02020603050405020304" pitchFamily="18" charset="0"/>
              </a:rPr>
              <a:t>library or search on web</a:t>
            </a:r>
          </a:p>
          <a:p>
            <a:pPr marL="342900" indent="-342900">
              <a:buAutoNum type="arabicPeriod"/>
            </a:pPr>
            <a:r>
              <a:rPr lang="en-US" sz="2400" dirty="0">
                <a:latin typeface="Times New Roman" panose="02020603050405020304" pitchFamily="18" charset="0"/>
                <a:cs typeface="Times New Roman" panose="02020603050405020304" pitchFamily="18" charset="0"/>
              </a:rPr>
              <a:t>  Place important material at the top You can also get information by interviewing people or experts.</a:t>
            </a:r>
          </a:p>
          <a:p>
            <a:pPr marL="342900" indent="-342900">
              <a:buAutoNum type="arabicPeriod"/>
            </a:pPr>
            <a:endParaRPr lang="en-US" sz="3200" dirty="0">
              <a:highlight>
                <a:srgbClr val="00FFFF"/>
              </a:highlight>
              <a:latin typeface="Times New Roman" panose="02020603050405020304" pitchFamily="18" charset="0"/>
              <a:cs typeface="Times New Roman" panose="02020603050405020304" pitchFamily="18" charset="0"/>
            </a:endParaRPr>
          </a:p>
          <a:p>
            <a:r>
              <a:rPr lang="en-US" sz="3200" dirty="0">
                <a:highlight>
                  <a:srgbClr val="00FFFF"/>
                </a:highlight>
                <a:latin typeface="Times New Roman" panose="02020603050405020304" pitchFamily="18" charset="0"/>
                <a:cs typeface="Times New Roman" panose="02020603050405020304" pitchFamily="18" charset="0"/>
              </a:rPr>
              <a:t>2. Design your information to help Readers</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To design your information, remember that you are creating an experience for your readers.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You are helping them to build a model. </a:t>
            </a:r>
          </a:p>
          <a:p>
            <a:pPr marL="342900" indent="-3429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You have to give the information that is helpful for the reader. </a:t>
            </a:r>
          </a:p>
          <a:p>
            <a:r>
              <a:rPr lang="en-US" sz="2400" b="1" dirty="0">
                <a:highlight>
                  <a:srgbClr val="00FFFF"/>
                </a:highlight>
                <a:latin typeface="Times New Roman" panose="02020603050405020304" pitchFamily="18" charset="0"/>
                <a:cs typeface="Times New Roman" panose="02020603050405020304" pitchFamily="18" charset="0"/>
              </a:rPr>
              <a:t>General principles </a:t>
            </a:r>
          </a:p>
          <a:p>
            <a:pPr marL="342900" indent="-342900">
              <a:buAutoNum type="arabicPeriod"/>
            </a:pPr>
            <a:r>
              <a:rPr lang="en-US" sz="2400" dirty="0">
                <a:latin typeface="Times New Roman" panose="02020603050405020304" pitchFamily="18" charset="0"/>
                <a:cs typeface="Times New Roman" panose="02020603050405020304" pitchFamily="18" charset="0"/>
              </a:rPr>
              <a:t>For an audience with little knowledge, use the familiar to explain the unfamiliar. </a:t>
            </a:r>
          </a:p>
          <a:p>
            <a:pPr marL="342900" indent="-342900">
              <a:buAutoNum type="arabicPeriod"/>
            </a:pPr>
            <a:r>
              <a:rPr lang="en-US" sz="2400" dirty="0">
                <a:latin typeface="Times New Roman" panose="02020603050405020304" pitchFamily="18" charset="0"/>
                <a:cs typeface="Times New Roman" panose="02020603050405020304" pitchFamily="18" charset="0"/>
              </a:rPr>
              <a:t>For readers familiar with some knowledge. Use accepted terminology.</a:t>
            </a:r>
          </a:p>
        </p:txBody>
      </p:sp>
      <p:sp>
        <p:nvSpPr>
          <p:cNvPr id="2" name="Footer Placeholder 1">
            <a:extLst>
              <a:ext uri="{FF2B5EF4-FFF2-40B4-BE49-F238E27FC236}">
                <a16:creationId xmlns:a16="http://schemas.microsoft.com/office/drawing/2014/main" id="{D4DF9E9B-BA99-D51F-047E-E09E239C317D}"/>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422482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870F90-86BF-A819-37FD-E4D34BB6AC71}"/>
              </a:ext>
            </a:extLst>
          </p:cNvPr>
          <p:cNvSpPr txBox="1"/>
          <p:nvPr/>
        </p:nvSpPr>
        <p:spPr>
          <a:xfrm>
            <a:off x="60818" y="-5417"/>
            <a:ext cx="11868327" cy="6863417"/>
          </a:xfrm>
          <a:prstGeom prst="rect">
            <a:avLst/>
          </a:prstGeom>
          <a:noFill/>
        </p:spPr>
        <p:txBody>
          <a:bodyPr wrap="square">
            <a:spAutoFit/>
          </a:bodyPr>
          <a:lstStyle/>
          <a:p>
            <a:r>
              <a:rPr lang="en-US" sz="4000" dirty="0">
                <a:highlight>
                  <a:srgbClr val="00FF00"/>
                </a:highlight>
                <a:latin typeface="Times New Roman" panose="02020603050405020304" pitchFamily="18" charset="0"/>
                <a:cs typeface="Times New Roman" panose="02020603050405020304" pitchFamily="18" charset="0"/>
              </a:rPr>
              <a:t>3. Use context setting in introduction </a:t>
            </a:r>
          </a:p>
          <a:p>
            <a:r>
              <a:rPr lang="en-US" sz="2400" dirty="0">
                <a:latin typeface="Times New Roman" panose="02020603050405020304" pitchFamily="18" charset="0"/>
                <a:cs typeface="Times New Roman" panose="02020603050405020304" pitchFamily="18" charset="0"/>
              </a:rPr>
              <a:t>Place important material  at the top introduction Your introduction should supply an overall framework so that the reader can understand the details that later explain and develop it. </a:t>
            </a:r>
          </a:p>
          <a:p>
            <a:endParaRPr lang="en-US" sz="2400" dirty="0">
              <a:latin typeface="Times New Roman" panose="02020603050405020304" pitchFamily="18" charset="0"/>
              <a:cs typeface="Times New Roman" panose="02020603050405020304" pitchFamily="18" charset="0"/>
            </a:endParaRPr>
          </a:p>
          <a:p>
            <a:r>
              <a:rPr lang="en-US" sz="2400" dirty="0">
                <a:highlight>
                  <a:srgbClr val="FFFF00"/>
                </a:highlight>
                <a:latin typeface="Times New Roman" panose="02020603050405020304" pitchFamily="18" charset="0"/>
                <a:cs typeface="Times New Roman" panose="02020603050405020304" pitchFamily="18" charset="0"/>
              </a:rPr>
              <a:t>You can use an introduction in one of three ways: </a:t>
            </a:r>
          </a:p>
          <a:p>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)To define terms </a:t>
            </a:r>
          </a:p>
          <a:p>
            <a:r>
              <a:rPr lang="en-US" sz="2400" dirty="0">
                <a:latin typeface="Times New Roman" panose="02020603050405020304" pitchFamily="18" charset="0"/>
                <a:cs typeface="Times New Roman" panose="02020603050405020304" pitchFamily="18" charset="0"/>
              </a:rPr>
              <a:t>ii)To tell what caused you to write.</a:t>
            </a:r>
          </a:p>
          <a:p>
            <a:r>
              <a:rPr lang="en-US" sz="2400" dirty="0">
                <a:latin typeface="Times New Roman" panose="02020603050405020304" pitchFamily="18" charset="0"/>
                <a:cs typeface="Times New Roman" panose="02020603050405020304" pitchFamily="18" charset="0"/>
              </a:rPr>
              <a:t> iii)And to explain the document’s purpose. </a:t>
            </a:r>
          </a:p>
          <a:p>
            <a:endParaRPr lang="en-US" sz="3200" dirty="0">
              <a:latin typeface="Times New Roman" panose="02020603050405020304" pitchFamily="18" charset="0"/>
              <a:cs typeface="Times New Roman" panose="02020603050405020304" pitchFamily="18" charset="0"/>
            </a:endParaRPr>
          </a:p>
          <a:p>
            <a:r>
              <a:rPr lang="en-US" sz="3200" dirty="0">
                <a:highlight>
                  <a:srgbClr val="00FF00"/>
                </a:highlight>
                <a:latin typeface="Times New Roman" panose="02020603050405020304" pitchFamily="18" charset="0"/>
                <a:cs typeface="Times New Roman" panose="02020603050405020304" pitchFamily="18" charset="0"/>
              </a:rPr>
              <a:t>4 Use coordinate structure </a:t>
            </a:r>
          </a:p>
          <a:p>
            <a:r>
              <a:rPr lang="en-US" sz="2400" dirty="0">
                <a:latin typeface="Times New Roman" panose="02020603050405020304" pitchFamily="18" charset="0"/>
                <a:cs typeface="Times New Roman" panose="02020603050405020304" pitchFamily="18" charset="0"/>
              </a:rPr>
              <a:t>Coordinate structure means that each </a:t>
            </a:r>
            <a:r>
              <a:rPr lang="en-US" sz="2400" dirty="0">
                <a:highlight>
                  <a:srgbClr val="FF00FF"/>
                </a:highlight>
                <a:latin typeface="Times New Roman" panose="02020603050405020304" pitchFamily="18" charset="0"/>
                <a:cs typeface="Times New Roman" panose="02020603050405020304" pitchFamily="18" charset="0"/>
              </a:rPr>
              <a:t>section of a document </a:t>
            </a:r>
            <a:r>
              <a:rPr lang="en-US" sz="2400" dirty="0">
                <a:latin typeface="Times New Roman" panose="02020603050405020304" pitchFamily="18" charset="0"/>
                <a:cs typeface="Times New Roman" panose="02020603050405020304" pitchFamily="18" charset="0"/>
              </a:rPr>
              <a:t>follows the same organizational pattern. Readers react positively once they realize the logic of the structure you are presenting.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good document must contain: </a:t>
            </a:r>
          </a:p>
          <a:p>
            <a:r>
              <a:rPr lang="en-US" sz="2400" dirty="0">
                <a:highlight>
                  <a:srgbClr val="FF00FF"/>
                </a:highlight>
                <a:latin typeface="Times New Roman" panose="02020603050405020304" pitchFamily="18" charset="0"/>
                <a:cs typeface="Times New Roman" panose="02020603050405020304" pitchFamily="18" charset="0"/>
              </a:rPr>
              <a:t>➤First a definition. </a:t>
            </a:r>
          </a:p>
          <a:p>
            <a:r>
              <a:rPr lang="en-US" sz="2400" dirty="0">
                <a:highlight>
                  <a:srgbClr val="FF00FF"/>
                </a:highlight>
                <a:latin typeface="Times New Roman" panose="02020603050405020304" pitchFamily="18" charset="0"/>
                <a:cs typeface="Times New Roman" panose="02020603050405020304" pitchFamily="18" charset="0"/>
              </a:rPr>
              <a:t>➤Followed by details.</a:t>
            </a:r>
          </a:p>
          <a:p>
            <a:r>
              <a:rPr lang="en-US" sz="2400" dirty="0">
                <a:highlight>
                  <a:srgbClr val="FF00FF"/>
                </a:highlight>
                <a:latin typeface="Times New Roman" panose="02020603050405020304" pitchFamily="18" charset="0"/>
                <a:cs typeface="Times New Roman" panose="02020603050405020304" pitchFamily="18" charset="0"/>
              </a:rPr>
              <a:t> And last explain the terms</a:t>
            </a:r>
          </a:p>
        </p:txBody>
      </p:sp>
      <p:sp>
        <p:nvSpPr>
          <p:cNvPr id="2" name="Footer Placeholder 1">
            <a:extLst>
              <a:ext uri="{FF2B5EF4-FFF2-40B4-BE49-F238E27FC236}">
                <a16:creationId xmlns:a16="http://schemas.microsoft.com/office/drawing/2014/main" id="{9065E0FC-1BB1-72DA-DC20-B6444FCB017D}"/>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1916537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595322-CC5C-7325-1DAA-3D7BF75D6E72}"/>
              </a:ext>
            </a:extLst>
          </p:cNvPr>
          <p:cNvSpPr txBox="1"/>
          <p:nvPr/>
        </p:nvSpPr>
        <p:spPr>
          <a:xfrm>
            <a:off x="109057" y="230184"/>
            <a:ext cx="12306649" cy="6001643"/>
          </a:xfrm>
          <a:prstGeom prst="rect">
            <a:avLst/>
          </a:prstGeom>
          <a:noFill/>
        </p:spPr>
        <p:txBody>
          <a:bodyPr wrap="square">
            <a:spAutoFit/>
          </a:bodyPr>
          <a:lstStyle/>
          <a:p>
            <a:r>
              <a:rPr lang="en-US" sz="4000" dirty="0">
                <a:highlight>
                  <a:srgbClr val="FF00FF"/>
                </a:highlight>
                <a:latin typeface="Times New Roman" panose="02020603050405020304" pitchFamily="18" charset="0"/>
                <a:cs typeface="Times New Roman" panose="02020603050405020304" pitchFamily="18" charset="0"/>
              </a:rPr>
              <a:t>5. Testing</a:t>
            </a:r>
          </a:p>
          <a:p>
            <a:r>
              <a:rPr lang="en-US" sz="2400" dirty="0">
                <a:latin typeface="Times New Roman" panose="02020603050405020304" pitchFamily="18" charset="0"/>
                <a:cs typeface="Times New Roman" panose="02020603050405020304" pitchFamily="18" charset="0"/>
              </a:rPr>
              <a:t>Testing is asking other people to interact with your document in order to discover where it is effective and where it needs to be revision.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document can be tested by the target audience or sometimes people familiar with the target audience to review the document.</a:t>
            </a:r>
          </a:p>
          <a:p>
            <a:endParaRPr lang="en-US" sz="2400" dirty="0">
              <a:latin typeface="Times New Roman" panose="02020603050405020304" pitchFamily="18" charset="0"/>
              <a:cs typeface="Times New Roman" panose="02020603050405020304" pitchFamily="18" charset="0"/>
            </a:endParaRPr>
          </a:p>
          <a:p>
            <a:r>
              <a:rPr lang="en-US" sz="3200" dirty="0">
                <a:highlight>
                  <a:srgbClr val="FF00FF"/>
                </a:highlight>
                <a:latin typeface="Times New Roman" panose="02020603050405020304" pitchFamily="18" charset="0"/>
                <a:cs typeface="Times New Roman" panose="02020603050405020304" pitchFamily="18" charset="0"/>
              </a:rPr>
              <a:t>6 Use preview lists </a:t>
            </a:r>
          </a:p>
          <a:p>
            <a:r>
              <a:rPr lang="en-US" sz="2400" dirty="0">
                <a:latin typeface="Times New Roman" panose="02020603050405020304" pitchFamily="18" charset="0"/>
                <a:cs typeface="Times New Roman" panose="02020603050405020304" pitchFamily="18" charset="0"/>
              </a:rPr>
              <a:t>It is a list which contain the </a:t>
            </a:r>
            <a:r>
              <a:rPr lang="en-US" sz="2400" dirty="0">
                <a:highlight>
                  <a:srgbClr val="00FFFF"/>
                </a:highlight>
                <a:latin typeface="Times New Roman" panose="02020603050405020304" pitchFamily="18" charset="0"/>
                <a:cs typeface="Times New Roman" panose="02020603050405020304" pitchFamily="18" charset="0"/>
              </a:rPr>
              <a:t>keywords to be used in a document.</a:t>
            </a:r>
            <a:r>
              <a:rPr lang="en-US" sz="2400" dirty="0">
                <a:latin typeface="Times New Roman" panose="02020603050405020304" pitchFamily="18" charset="0"/>
                <a:cs typeface="Times New Roman" panose="02020603050405020304" pitchFamily="18" charset="0"/>
              </a:rPr>
              <a:t> In any written communication the basic list has three components: an introductory sentence that ends in a “control word", a colon, and a series of items.</a:t>
            </a:r>
          </a:p>
          <a:p>
            <a:r>
              <a:rPr lang="en-US" sz="2400" dirty="0">
                <a:latin typeface="Times New Roman" panose="02020603050405020304" pitchFamily="18" charset="0"/>
                <a:cs typeface="Times New Roman" panose="02020603050405020304" pitchFamily="18" charset="0"/>
              </a:rPr>
              <a:t> FOR EXAMPLE</a:t>
            </a:r>
            <a:r>
              <a:rPr lang="en-US" sz="2400" dirty="0">
                <a:highlight>
                  <a:srgbClr val="00FFFF"/>
                </a:highlight>
                <a:latin typeface="Times New Roman" panose="02020603050405020304" pitchFamily="18" charset="0"/>
                <a:cs typeface="Times New Roman" panose="02020603050405020304" pitchFamily="18" charset="0"/>
              </a:rPr>
              <a:t>: A Test package Include Three </a:t>
            </a:r>
          </a:p>
          <a:p>
            <a:r>
              <a:rPr lang="en-US" sz="2400" dirty="0">
                <a:latin typeface="Times New Roman" panose="02020603050405020304" pitchFamily="18" charset="0"/>
                <a:cs typeface="Times New Roman" panose="02020603050405020304" pitchFamily="18" charset="0"/>
              </a:rPr>
              <a:t>Parts: I. Test Plans</a:t>
            </a:r>
          </a:p>
          <a:p>
            <a:r>
              <a:rPr lang="en-US" sz="2400" dirty="0">
                <a:latin typeface="Times New Roman" panose="02020603050405020304" pitchFamily="18" charset="0"/>
                <a:cs typeface="Times New Roman" panose="02020603050405020304" pitchFamily="18" charset="0"/>
              </a:rPr>
              <a:t> II. Test Specifications</a:t>
            </a:r>
          </a:p>
          <a:p>
            <a:r>
              <a:rPr lang="en-US" sz="2400" dirty="0">
                <a:latin typeface="Times New Roman" panose="02020603050405020304" pitchFamily="18" charset="0"/>
                <a:cs typeface="Times New Roman" panose="02020603050405020304" pitchFamily="18" charset="0"/>
              </a:rPr>
              <a:t>III. Test </a:t>
            </a:r>
          </a:p>
        </p:txBody>
      </p:sp>
      <p:sp>
        <p:nvSpPr>
          <p:cNvPr id="2" name="Footer Placeholder 1">
            <a:extLst>
              <a:ext uri="{FF2B5EF4-FFF2-40B4-BE49-F238E27FC236}">
                <a16:creationId xmlns:a16="http://schemas.microsoft.com/office/drawing/2014/main" id="{23856F62-E016-9099-718C-08AEADE200E0}"/>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668365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FEA44A-B248-5B7C-23FD-B07BEB2B6387}"/>
              </a:ext>
            </a:extLst>
          </p:cNvPr>
          <p:cNvSpPr txBox="1"/>
          <p:nvPr/>
        </p:nvSpPr>
        <p:spPr>
          <a:xfrm>
            <a:off x="766916" y="1216260"/>
            <a:ext cx="10113605" cy="3970318"/>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Difference:</a:t>
            </a:r>
          </a:p>
          <a:p>
            <a:pPr>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Freewriting</a:t>
            </a:r>
            <a:r>
              <a:rPr lang="en-US" sz="2800" dirty="0">
                <a:latin typeface="Times New Roman" panose="02020603050405020304" pitchFamily="18" charset="0"/>
                <a:cs typeface="Times New Roman" panose="02020603050405020304" pitchFamily="18" charset="0"/>
              </a:rPr>
              <a:t> </a:t>
            </a:r>
            <a:r>
              <a:rPr lang="en-US" sz="2800" dirty="0">
                <a:highlight>
                  <a:srgbClr val="00FFFF"/>
                </a:highlight>
                <a:latin typeface="Times New Roman" panose="02020603050405020304" pitchFamily="18" charset="0"/>
                <a:cs typeface="Times New Roman" panose="02020603050405020304" pitchFamily="18" charset="0"/>
              </a:rPr>
              <a:t>is unstructured and often personal</a:t>
            </a:r>
            <a:r>
              <a:rPr lang="en-US" sz="2800" dirty="0">
                <a:latin typeface="Times New Roman" panose="02020603050405020304" pitchFamily="18" charset="0"/>
                <a:cs typeface="Times New Roman" panose="02020603050405020304" pitchFamily="18" charset="0"/>
              </a:rPr>
              <a:t>, a process of getting ideas out.</a:t>
            </a:r>
          </a:p>
          <a:p>
            <a:pP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Drafting</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highlight>
                  <a:srgbClr val="00FFFF"/>
                </a:highlight>
                <a:latin typeface="Times New Roman" panose="02020603050405020304" pitchFamily="18" charset="0"/>
                <a:cs typeface="Times New Roman" panose="02020603050405020304" pitchFamily="18" charset="0"/>
              </a:rPr>
              <a:t>is structured</a:t>
            </a:r>
            <a:r>
              <a:rPr lang="en-US" sz="2800" dirty="0">
                <a:latin typeface="Times New Roman" panose="02020603050405020304" pitchFamily="18" charset="0"/>
                <a:cs typeface="Times New Roman" panose="02020603050405020304" pitchFamily="18" charset="0"/>
              </a:rPr>
              <a:t>, with a focus on shaping these ideas into a coherent text.</a:t>
            </a:r>
          </a:p>
          <a:p>
            <a:pP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Both freewriting and drafting are crucial for refining thoughts and ideas before completing a polished piece of writing.</a:t>
            </a:r>
          </a:p>
        </p:txBody>
      </p:sp>
      <p:sp>
        <p:nvSpPr>
          <p:cNvPr id="2" name="Footer Placeholder 1">
            <a:extLst>
              <a:ext uri="{FF2B5EF4-FFF2-40B4-BE49-F238E27FC236}">
                <a16:creationId xmlns:a16="http://schemas.microsoft.com/office/drawing/2014/main" id="{F9C495D9-1148-0688-5E7A-EB361D255458}"/>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312814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E1323C-1EA3-6884-1944-159EF3C8FD5A}"/>
              </a:ext>
            </a:extLst>
          </p:cNvPr>
          <p:cNvSpPr txBox="1"/>
          <p:nvPr/>
        </p:nvSpPr>
        <p:spPr>
          <a:xfrm>
            <a:off x="176981" y="336444"/>
            <a:ext cx="10146890" cy="646331"/>
          </a:xfrm>
          <a:prstGeom prst="rect">
            <a:avLst/>
          </a:prstGeom>
          <a:solidFill>
            <a:schemeClr val="accent5">
              <a:lumMod val="40000"/>
              <a:lumOff val="60000"/>
            </a:schemeClr>
          </a:solidFill>
        </p:spPr>
        <p:txBody>
          <a:bodyPr wrap="square">
            <a:spAutoFit/>
          </a:bodyPr>
          <a:lstStyle/>
          <a:p>
            <a:r>
              <a:rPr lang="en-US" sz="3600" b="1" dirty="0">
                <a:latin typeface="Times New Roman" panose="02020603050405020304" pitchFamily="18" charset="0"/>
                <a:cs typeface="Times New Roman" panose="02020603050405020304" pitchFamily="18" charset="0"/>
              </a:rPr>
              <a:t>3.4 Re-writing- Revision, editing, proofreading</a:t>
            </a:r>
            <a:endParaRPr lang="en-US" sz="3600" dirty="0"/>
          </a:p>
        </p:txBody>
      </p:sp>
      <p:sp>
        <p:nvSpPr>
          <p:cNvPr id="5" name="TextBox 4">
            <a:extLst>
              <a:ext uri="{FF2B5EF4-FFF2-40B4-BE49-F238E27FC236}">
                <a16:creationId xmlns:a16="http://schemas.microsoft.com/office/drawing/2014/main" id="{E8847C64-E4F8-3B2E-6FA0-73E9565A05B6}"/>
              </a:ext>
            </a:extLst>
          </p:cNvPr>
          <p:cNvSpPr txBox="1"/>
          <p:nvPr/>
        </p:nvSpPr>
        <p:spPr>
          <a:xfrm>
            <a:off x="433184" y="982775"/>
            <a:ext cx="10075606" cy="5940088"/>
          </a:xfrm>
          <a:prstGeom prst="rect">
            <a:avLst/>
          </a:prstGeom>
          <a:noFill/>
        </p:spPr>
        <p:txBody>
          <a:bodyPr wrap="square">
            <a:spAutoFit/>
          </a:bodyPr>
          <a:lstStyle/>
          <a:p>
            <a:r>
              <a:rPr lang="en-US" sz="2400" b="1" dirty="0">
                <a:highlight>
                  <a:srgbClr val="FFFF00"/>
                </a:highlight>
                <a:latin typeface="Times New Roman" panose="02020603050405020304" pitchFamily="18" charset="0"/>
                <a:cs typeface="Times New Roman" panose="02020603050405020304" pitchFamily="18" charset="0"/>
              </a:rPr>
              <a:t>Rewriting</a:t>
            </a:r>
            <a:r>
              <a:rPr lang="en-US" sz="2400" dirty="0">
                <a:latin typeface="Times New Roman" panose="02020603050405020304" pitchFamily="18" charset="0"/>
                <a:cs typeface="Times New Roman" panose="02020603050405020304" pitchFamily="18" charset="0"/>
              </a:rPr>
              <a:t> involves </a:t>
            </a:r>
            <a:r>
              <a:rPr lang="en-US" sz="2400" dirty="0">
                <a:highlight>
                  <a:srgbClr val="FFFF00"/>
                </a:highlight>
                <a:latin typeface="Times New Roman" panose="02020603050405020304" pitchFamily="18" charset="0"/>
                <a:cs typeface="Times New Roman" panose="02020603050405020304" pitchFamily="18" charset="0"/>
              </a:rPr>
              <a:t>improving and refining your initial draft to enhance clarity, style, and overall quality. </a:t>
            </a:r>
            <a:r>
              <a:rPr lang="en-US" sz="2400" dirty="0">
                <a:latin typeface="Times New Roman" panose="02020603050405020304" pitchFamily="18" charset="0"/>
                <a:cs typeface="Times New Roman" panose="02020603050405020304" pitchFamily="18" charset="0"/>
              </a:rPr>
              <a:t>It consists of multiple stages, including </a:t>
            </a:r>
            <a:r>
              <a:rPr lang="en-US" sz="2400" dirty="0">
                <a:highlight>
                  <a:srgbClr val="00FF00"/>
                </a:highlight>
                <a:latin typeface="Times New Roman" panose="02020603050405020304" pitchFamily="18" charset="0"/>
                <a:cs typeface="Times New Roman" panose="02020603050405020304" pitchFamily="18" charset="0"/>
              </a:rPr>
              <a:t>revision, editing</a:t>
            </a:r>
            <a:r>
              <a:rPr lang="en-US" sz="2400" dirty="0">
                <a:latin typeface="Times New Roman" panose="02020603050405020304" pitchFamily="18" charset="0"/>
                <a:cs typeface="Times New Roman" panose="02020603050405020304" pitchFamily="18" charset="0"/>
              </a:rPr>
              <a:t>, and </a:t>
            </a:r>
            <a:r>
              <a:rPr lang="en-US" sz="2400" dirty="0">
                <a:highlight>
                  <a:srgbClr val="00FF00"/>
                </a:highlight>
                <a:latin typeface="Times New Roman" panose="02020603050405020304" pitchFamily="18" charset="0"/>
                <a:cs typeface="Times New Roman" panose="02020603050405020304" pitchFamily="18" charset="0"/>
              </a:rPr>
              <a:t>proofreading</a:t>
            </a:r>
            <a:r>
              <a:rPr lang="en-US" sz="2400" dirty="0">
                <a:latin typeface="Times New Roman" panose="02020603050405020304" pitchFamily="18" charset="0"/>
                <a:cs typeface="Times New Roman" panose="02020603050405020304" pitchFamily="18" charset="0"/>
              </a:rPr>
              <a:t>. Here’s an overview of these three steps:</a:t>
            </a:r>
          </a:p>
          <a:p>
            <a:r>
              <a:rPr lang="en-US" sz="4400" b="1" dirty="0">
                <a:solidFill>
                  <a:schemeClr val="accent6"/>
                </a:solidFill>
                <a:latin typeface="Times New Roman" panose="02020603050405020304" pitchFamily="18" charset="0"/>
                <a:cs typeface="Times New Roman" panose="02020603050405020304" pitchFamily="18" charset="0"/>
              </a:rPr>
              <a:t>1. Revision</a:t>
            </a:r>
          </a:p>
          <a:p>
            <a:r>
              <a:rPr lang="en-US" sz="2400" dirty="0">
                <a:latin typeface="Times New Roman" panose="02020603050405020304" pitchFamily="18" charset="0"/>
                <a:cs typeface="Times New Roman" panose="02020603050405020304" pitchFamily="18" charset="0"/>
              </a:rPr>
              <a:t>Revision is </a:t>
            </a:r>
            <a:r>
              <a:rPr lang="en-US" sz="2400" dirty="0">
                <a:highlight>
                  <a:srgbClr val="00FF00"/>
                </a:highlight>
                <a:latin typeface="Times New Roman" panose="02020603050405020304" pitchFamily="18" charset="0"/>
                <a:cs typeface="Times New Roman" panose="02020603050405020304" pitchFamily="18" charset="0"/>
              </a:rPr>
              <a:t>the process of reviewing and restructuring the content</a:t>
            </a:r>
            <a:r>
              <a:rPr lang="en-US" sz="2400" dirty="0">
                <a:latin typeface="Times New Roman" panose="02020603050405020304" pitchFamily="18" charset="0"/>
                <a:cs typeface="Times New Roman" panose="02020603050405020304" pitchFamily="18" charset="0"/>
              </a:rPr>
              <a:t>. In this phase, you focus on improving the </a:t>
            </a:r>
            <a:r>
              <a:rPr lang="en-US" sz="2400" b="1" dirty="0">
                <a:latin typeface="Times New Roman" panose="02020603050405020304" pitchFamily="18" charset="0"/>
                <a:cs typeface="Times New Roman" panose="02020603050405020304" pitchFamily="18" charset="0"/>
              </a:rPr>
              <a:t>big picture</a:t>
            </a:r>
            <a:r>
              <a:rPr lang="en-US" sz="2400" dirty="0">
                <a:latin typeface="Times New Roman" panose="02020603050405020304" pitchFamily="18" charset="0"/>
                <a:cs typeface="Times New Roman" panose="02020603050405020304" pitchFamily="18" charset="0"/>
              </a:rPr>
              <a:t> aspects of your writing, such as:</a:t>
            </a:r>
          </a:p>
          <a:p>
            <a:pPr>
              <a:buFont typeface="Arial" panose="020B0604020202020204" pitchFamily="34" charset="0"/>
              <a:buChar char="•"/>
            </a:pPr>
            <a:r>
              <a:rPr lang="en-US" sz="2400" b="1" dirty="0">
                <a:highlight>
                  <a:srgbClr val="00FFFF"/>
                </a:highlight>
                <a:latin typeface="Times New Roman" panose="02020603050405020304" pitchFamily="18" charset="0"/>
                <a:cs typeface="Times New Roman" panose="02020603050405020304" pitchFamily="18" charset="0"/>
              </a:rPr>
              <a:t>Ideas and Arguments</a:t>
            </a:r>
            <a:r>
              <a:rPr lang="en-US" sz="2400" dirty="0">
                <a:latin typeface="Times New Roman" panose="02020603050405020304" pitchFamily="18" charset="0"/>
                <a:cs typeface="Times New Roman" panose="02020603050405020304" pitchFamily="18" charset="0"/>
              </a:rPr>
              <a:t>: Are your points clear and well-supported? Are there any missing or irrelevant ideas?</a:t>
            </a:r>
          </a:p>
          <a:p>
            <a:pPr>
              <a:buFont typeface="Arial" panose="020B0604020202020204" pitchFamily="34" charset="0"/>
              <a:buChar char="•"/>
            </a:pPr>
            <a:r>
              <a:rPr lang="en-US" sz="2400" b="1" dirty="0">
                <a:highlight>
                  <a:srgbClr val="00FFFF"/>
                </a:highlight>
                <a:latin typeface="Times New Roman" panose="02020603050405020304" pitchFamily="18" charset="0"/>
                <a:cs typeface="Times New Roman" panose="02020603050405020304" pitchFamily="18" charset="0"/>
              </a:rPr>
              <a:t>Organization</a:t>
            </a:r>
            <a:r>
              <a:rPr lang="en-US" sz="2400" dirty="0">
                <a:highlight>
                  <a:srgbClr val="00FFFF"/>
                </a:highligh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the flow logical? Do the introduction, body, and conclusion connect well?</a:t>
            </a:r>
          </a:p>
          <a:p>
            <a:pPr>
              <a:buFont typeface="Arial" panose="020B0604020202020204" pitchFamily="34" charset="0"/>
              <a:buChar char="•"/>
            </a:pPr>
            <a:r>
              <a:rPr lang="en-US" sz="2400" b="1" dirty="0">
                <a:highlight>
                  <a:srgbClr val="00FFFF"/>
                </a:highlight>
                <a:latin typeface="Times New Roman" panose="02020603050405020304" pitchFamily="18" charset="0"/>
                <a:cs typeface="Times New Roman" panose="02020603050405020304" pitchFamily="18" charset="0"/>
              </a:rPr>
              <a:t>Tone and Style</a:t>
            </a:r>
            <a:r>
              <a:rPr lang="en-US" sz="2400" dirty="0">
                <a:highlight>
                  <a:srgbClr val="00FFFF"/>
                </a:highligh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the tone appropriate for the audience? Does the writing style match the purpose?</a:t>
            </a:r>
          </a:p>
          <a:p>
            <a:pPr>
              <a:buFont typeface="Arial" panose="020B0604020202020204" pitchFamily="34" charset="0"/>
              <a:buChar char="•"/>
            </a:pPr>
            <a:r>
              <a:rPr lang="en-US" sz="2400" b="1" dirty="0">
                <a:highlight>
                  <a:srgbClr val="00FFFF"/>
                </a:highlight>
                <a:latin typeface="Times New Roman" panose="02020603050405020304" pitchFamily="18" charset="0"/>
                <a:cs typeface="Times New Roman" panose="02020603050405020304" pitchFamily="18" charset="0"/>
              </a:rPr>
              <a:t>Content</a:t>
            </a:r>
            <a:r>
              <a:rPr lang="en-US" sz="2400" dirty="0">
                <a:highlight>
                  <a:srgbClr val="00FFFF"/>
                </a:highligh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Make sure you are covering all necessary details and deleting anything unnecessary.</a:t>
            </a:r>
          </a:p>
          <a:p>
            <a:endParaRPr lang="en-US" sz="24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F62E4C7A-34F1-5BEB-5725-47047177F997}"/>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03445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8C1BE2-C1BE-98AC-59D4-84ACA5176EDF}"/>
              </a:ext>
            </a:extLst>
          </p:cNvPr>
          <p:cNvSpPr txBox="1"/>
          <p:nvPr/>
        </p:nvSpPr>
        <p:spPr>
          <a:xfrm>
            <a:off x="553674" y="922195"/>
            <a:ext cx="10360403" cy="5601533"/>
          </a:xfrm>
          <a:prstGeom prst="rect">
            <a:avLst/>
          </a:prstGeom>
          <a:noFill/>
        </p:spPr>
        <p:txBody>
          <a:bodyPr wrap="square">
            <a:spAutoFit/>
          </a:bodyPr>
          <a:lstStyle/>
          <a:p>
            <a:r>
              <a:rPr lang="en-US" sz="2000" b="1" i="0" dirty="0">
                <a:solidFill>
                  <a:srgbClr val="FF0000"/>
                </a:solidFill>
                <a:effectLst/>
                <a:highlight>
                  <a:srgbClr val="00FFFF"/>
                </a:highlight>
                <a:latin typeface="trade-gothic-next"/>
              </a:rPr>
              <a:t>1.Confirming Purpose and Main Claim: </a:t>
            </a:r>
            <a:r>
              <a:rPr lang="en-US" sz="2000" b="0" i="0" dirty="0">
                <a:solidFill>
                  <a:srgbClr val="212529"/>
                </a:solidFill>
                <a:effectLst/>
                <a:latin typeface="trade-gothic-next"/>
              </a:rPr>
              <a:t>The first step in the revision process is to confirm that the draft actually serves the purpose outlined in the introduction. In case the paper hasn’t done so, you need to either revise your purpose, or revise the paper so that it addresses the purpose. While this may seem straightforward, it is very possible for goals to change during the writing process.</a:t>
            </a:r>
          </a:p>
          <a:p>
            <a:endParaRPr lang="en-US" sz="2000" b="0" i="0" dirty="0">
              <a:solidFill>
                <a:srgbClr val="212529"/>
              </a:solidFill>
              <a:effectLst/>
              <a:latin typeface="trade-gothic-next"/>
            </a:endParaRPr>
          </a:p>
          <a:p>
            <a:r>
              <a:rPr lang="en-US" sz="2000" b="1" i="0" dirty="0">
                <a:solidFill>
                  <a:srgbClr val="FF0000"/>
                </a:solidFill>
                <a:effectLst/>
                <a:latin typeface="trade-gothic-next"/>
              </a:rPr>
              <a:t>2. Identifying and Checking Support for Major Claims:</a:t>
            </a:r>
            <a:r>
              <a:rPr lang="en-US" sz="2000" b="0" i="0" dirty="0">
                <a:solidFill>
                  <a:srgbClr val="FF0000"/>
                </a:solidFill>
                <a:effectLst/>
                <a:latin typeface="trade-gothic-next"/>
              </a:rPr>
              <a:t> </a:t>
            </a:r>
            <a:r>
              <a:rPr lang="en-US" sz="2000" b="0" i="0" dirty="0">
                <a:solidFill>
                  <a:srgbClr val="212529"/>
                </a:solidFill>
                <a:effectLst/>
                <a:latin typeface="trade-gothic-next"/>
              </a:rPr>
              <a:t>The main claim of the paper will be supported by sub-claims; these will need to be adequately supported as well. Ensure that you’ve provided sufficient supporting data (your own or from others) and explained how that information supports your claims. </a:t>
            </a:r>
          </a:p>
          <a:p>
            <a:endParaRPr lang="en-US" sz="2000" dirty="0">
              <a:solidFill>
                <a:srgbClr val="212529"/>
              </a:solidFill>
              <a:latin typeface="trade-gothic-next"/>
            </a:endParaRPr>
          </a:p>
          <a:p>
            <a:r>
              <a:rPr lang="en-US" sz="2000" b="1" i="0" dirty="0">
                <a:solidFill>
                  <a:srgbClr val="212529"/>
                </a:solidFill>
                <a:effectLst/>
                <a:highlight>
                  <a:srgbClr val="00FFFF"/>
                </a:highlight>
                <a:latin typeface="trade-gothic-next"/>
              </a:rPr>
              <a:t>3. </a:t>
            </a:r>
            <a:r>
              <a:rPr lang="en-US" sz="2000" b="1" i="0" dirty="0">
                <a:solidFill>
                  <a:srgbClr val="007393"/>
                </a:solidFill>
                <a:effectLst/>
                <a:highlight>
                  <a:srgbClr val="00FFFF"/>
                </a:highlight>
                <a:latin typeface="inherit"/>
              </a:rPr>
              <a:t>Check Against Your Outline:</a:t>
            </a:r>
            <a:r>
              <a:rPr lang="en-US" sz="2000" b="0" i="0" dirty="0">
                <a:solidFill>
                  <a:srgbClr val="212529"/>
                </a:solidFill>
                <a:effectLst/>
                <a:highlight>
                  <a:srgbClr val="00FFFF"/>
                </a:highlight>
                <a:latin typeface="trade-gothic-next"/>
              </a:rPr>
              <a:t> </a:t>
            </a:r>
            <a:r>
              <a:rPr lang="en-US" sz="2000" b="0" i="0" dirty="0">
                <a:solidFill>
                  <a:srgbClr val="212529"/>
                </a:solidFill>
                <a:effectLst/>
                <a:latin typeface="trade-gothic-next"/>
              </a:rPr>
              <a:t>Begin the revision process by comparing your first draft to your outline, and asking the following questions:</a:t>
            </a:r>
          </a:p>
          <a:p>
            <a:pPr algn="l">
              <a:buFont typeface="Arial" panose="020B0604020202020204" pitchFamily="34" charset="0"/>
              <a:buChar char="•"/>
            </a:pPr>
            <a:r>
              <a:rPr lang="en-US" sz="2000" b="0" i="0" dirty="0">
                <a:solidFill>
                  <a:srgbClr val="212529"/>
                </a:solidFill>
                <a:effectLst/>
                <a:latin typeface="trade-gothic-next"/>
              </a:rPr>
              <a:t>Does your draft match your outline?</a:t>
            </a:r>
          </a:p>
          <a:p>
            <a:pPr algn="l">
              <a:buFont typeface="Arial" panose="020B0604020202020204" pitchFamily="34" charset="0"/>
              <a:buChar char="•"/>
            </a:pPr>
            <a:r>
              <a:rPr lang="en-US" sz="2000" b="0" i="0" dirty="0">
                <a:solidFill>
                  <a:srgbClr val="212529"/>
                </a:solidFill>
                <a:effectLst/>
                <a:latin typeface="trade-gothic-next"/>
              </a:rPr>
              <a:t>If not, why not? Is your revision to the outline warranted, or would your original structure be better?</a:t>
            </a:r>
          </a:p>
          <a:p>
            <a:pPr algn="l">
              <a:buFont typeface="Arial" panose="020B0604020202020204" pitchFamily="34" charset="0"/>
              <a:buChar char="•"/>
            </a:pPr>
            <a:r>
              <a:rPr lang="en-US" sz="2000" b="0" i="0" dirty="0">
                <a:solidFill>
                  <a:srgbClr val="212529"/>
                </a:solidFill>
                <a:effectLst/>
                <a:latin typeface="trade-gothic-next"/>
              </a:rPr>
              <a:t>Where are the gaps in information in your draft; where might you have to add more information? What information is unnecessary, or tangential?</a:t>
            </a:r>
          </a:p>
          <a:p>
            <a:pPr marL="342900" indent="-342900">
              <a:buAutoNum type="arabicPeriod"/>
            </a:pPr>
            <a:endParaRPr lang="en-US" sz="2000" dirty="0"/>
          </a:p>
        </p:txBody>
      </p:sp>
      <p:sp>
        <p:nvSpPr>
          <p:cNvPr id="2" name="Footer Placeholder 1">
            <a:extLst>
              <a:ext uri="{FF2B5EF4-FFF2-40B4-BE49-F238E27FC236}">
                <a16:creationId xmlns:a16="http://schemas.microsoft.com/office/drawing/2014/main" id="{A7748134-6B46-CF0E-26F4-FDBB9DCE4FA4}"/>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26315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0602EE-C9C3-1E2E-A28B-EFB1C2C6B991}"/>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1959599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EC717E-1761-68C3-AAE8-9EE8E6D55CA7}"/>
              </a:ext>
            </a:extLst>
          </p:cNvPr>
          <p:cNvSpPr txBox="1"/>
          <p:nvPr/>
        </p:nvSpPr>
        <p:spPr>
          <a:xfrm>
            <a:off x="0" y="142844"/>
            <a:ext cx="12004645" cy="6370975"/>
          </a:xfrm>
          <a:prstGeom prst="rect">
            <a:avLst/>
          </a:prstGeom>
          <a:noFill/>
        </p:spPr>
        <p:txBody>
          <a:bodyPr wrap="square">
            <a:spAutoFit/>
          </a:bodyPr>
          <a:lstStyle/>
          <a:p>
            <a:pPr algn="l"/>
            <a:r>
              <a:rPr lang="en-US" sz="2400" b="1" i="0" dirty="0">
                <a:solidFill>
                  <a:srgbClr val="007393"/>
                </a:solidFill>
                <a:effectLst/>
                <a:highlight>
                  <a:srgbClr val="00FFFF"/>
                </a:highlight>
                <a:latin typeface="inherit"/>
              </a:rPr>
              <a:t>4.Identify and Evaluate Transitional Strategies:</a:t>
            </a:r>
            <a:r>
              <a:rPr lang="en-US" sz="2400" b="0" i="0" dirty="0">
                <a:solidFill>
                  <a:srgbClr val="212529"/>
                </a:solidFill>
                <a:effectLst/>
                <a:highlight>
                  <a:srgbClr val="00FFFF"/>
                </a:highlight>
                <a:latin typeface="trade-gothic-next"/>
              </a:rPr>
              <a:t> </a:t>
            </a:r>
            <a:r>
              <a:rPr lang="en-US" sz="2400" b="0" i="0" dirty="0">
                <a:solidFill>
                  <a:srgbClr val="212529"/>
                </a:solidFill>
                <a:effectLst/>
                <a:highlight>
                  <a:srgbClr val="FFFF00"/>
                </a:highlight>
                <a:latin typeface="trade-gothic-next"/>
              </a:rPr>
              <a:t>Transitions are the points at which we move between ideas in writing</a:t>
            </a:r>
            <a:r>
              <a:rPr lang="en-US" sz="2400" b="0" i="0" dirty="0">
                <a:solidFill>
                  <a:srgbClr val="212529"/>
                </a:solidFill>
                <a:effectLst/>
                <a:latin typeface="trade-gothic-next"/>
              </a:rPr>
              <a:t>. They play a particularly important role in between sections and paragraphs, but operate within paragraphs as well. At each section break in your outline, you should be able to identify a transition strategy. Some transitional strategies include:</a:t>
            </a:r>
          </a:p>
          <a:p>
            <a:pPr algn="l"/>
            <a:endParaRPr lang="en-US" sz="2400" b="0" i="0" dirty="0">
              <a:solidFill>
                <a:srgbClr val="212529"/>
              </a:solidFill>
              <a:effectLst/>
              <a:latin typeface="trade-gothic-next"/>
            </a:endParaRPr>
          </a:p>
          <a:p>
            <a:pPr algn="l">
              <a:buFont typeface="Arial" panose="020B0604020202020204" pitchFamily="34" charset="0"/>
              <a:buChar char="•"/>
            </a:pPr>
            <a:r>
              <a:rPr lang="en-US" sz="2400" b="0" i="0" dirty="0">
                <a:solidFill>
                  <a:srgbClr val="212529"/>
                </a:solidFill>
                <a:effectLst/>
                <a:highlight>
                  <a:srgbClr val="00FFFF"/>
                </a:highlight>
                <a:latin typeface="trade-gothic-next"/>
              </a:rPr>
              <a:t>Logical: </a:t>
            </a:r>
            <a:r>
              <a:rPr lang="en-US" sz="2400" b="0" i="0" dirty="0">
                <a:solidFill>
                  <a:srgbClr val="212529"/>
                </a:solidFill>
                <a:effectLst/>
                <a:latin typeface="trade-gothic-next"/>
              </a:rPr>
              <a:t>the last idea of the previous section/paragraph is the first idea of the next</a:t>
            </a:r>
          </a:p>
          <a:p>
            <a:pPr algn="l">
              <a:buFont typeface="Arial" panose="020B0604020202020204" pitchFamily="34" charset="0"/>
              <a:buChar char="•"/>
            </a:pPr>
            <a:r>
              <a:rPr lang="en-US" sz="2400" b="0" i="0" dirty="0">
                <a:solidFill>
                  <a:srgbClr val="212529"/>
                </a:solidFill>
                <a:effectLst/>
                <a:highlight>
                  <a:srgbClr val="00FFFF"/>
                </a:highlight>
                <a:latin typeface="trade-gothic-next"/>
              </a:rPr>
              <a:t>Phrasal</a:t>
            </a:r>
            <a:r>
              <a:rPr lang="en-US" sz="2400" b="0" i="0" dirty="0">
                <a:solidFill>
                  <a:srgbClr val="212529"/>
                </a:solidFill>
                <a:effectLst/>
                <a:latin typeface="trade-gothic-next"/>
              </a:rPr>
              <a:t>: using explicit wording to create a shift in writing/develop a relationship between the ideas in the previous and next sections/paragraphs</a:t>
            </a:r>
          </a:p>
          <a:p>
            <a:pPr algn="l">
              <a:buFont typeface="Arial" panose="020B0604020202020204" pitchFamily="34" charset="0"/>
              <a:buChar char="•"/>
            </a:pPr>
            <a:r>
              <a:rPr lang="en-US" sz="2400" b="0" i="0" dirty="0">
                <a:solidFill>
                  <a:srgbClr val="212529"/>
                </a:solidFill>
                <a:effectLst/>
                <a:highlight>
                  <a:srgbClr val="00FFFF"/>
                </a:highlight>
                <a:latin typeface="trade-gothic-next"/>
              </a:rPr>
              <a:t>Structural: </a:t>
            </a:r>
            <a:r>
              <a:rPr lang="en-US" sz="2400" b="0" i="0" dirty="0">
                <a:solidFill>
                  <a:srgbClr val="212529"/>
                </a:solidFill>
                <a:effectLst/>
                <a:latin typeface="trade-gothic-next"/>
              </a:rPr>
              <a:t>Using similar sentence structure to create a relationship between</a:t>
            </a:r>
          </a:p>
          <a:p>
            <a:pPr algn="l">
              <a:buFont typeface="Arial" panose="020B0604020202020204" pitchFamily="34" charset="0"/>
              <a:buChar char="•"/>
            </a:pPr>
            <a:r>
              <a:rPr lang="en-US" sz="2400" b="0" i="0" dirty="0">
                <a:solidFill>
                  <a:srgbClr val="212529"/>
                </a:solidFill>
                <a:effectLst/>
                <a:highlight>
                  <a:srgbClr val="00FFFF"/>
                </a:highlight>
                <a:latin typeface="trade-gothic-next"/>
              </a:rPr>
              <a:t>Verbal: </a:t>
            </a:r>
            <a:r>
              <a:rPr lang="en-US" sz="2400" b="0" i="0" dirty="0">
                <a:solidFill>
                  <a:srgbClr val="212529"/>
                </a:solidFill>
                <a:effectLst/>
                <a:latin typeface="trade-gothic-next"/>
              </a:rPr>
              <a:t>Using key words to establish a relationship between sections/paragraphs</a:t>
            </a:r>
          </a:p>
          <a:p>
            <a:pPr algn="l"/>
            <a:r>
              <a:rPr lang="en-US" sz="2400" b="0" i="0" dirty="0">
                <a:solidFill>
                  <a:srgbClr val="212529"/>
                </a:solidFill>
                <a:effectLst/>
                <a:latin typeface="trade-gothic-next"/>
              </a:rPr>
              <a:t>.</a:t>
            </a:r>
          </a:p>
          <a:p>
            <a:pPr algn="l"/>
            <a:r>
              <a:rPr lang="en-US" sz="2400" b="1" i="0" dirty="0">
                <a:solidFill>
                  <a:srgbClr val="007393"/>
                </a:solidFill>
                <a:effectLst/>
                <a:latin typeface="inherit"/>
              </a:rPr>
              <a:t>5. Checking on a Paragraph Level:</a:t>
            </a:r>
            <a:r>
              <a:rPr lang="en-US" sz="2400" b="0" i="0" dirty="0">
                <a:solidFill>
                  <a:srgbClr val="212529"/>
                </a:solidFill>
                <a:effectLst/>
                <a:latin typeface="trade-gothic-next"/>
              </a:rPr>
              <a:t> With each paragraph, you should be able to:</a:t>
            </a:r>
          </a:p>
          <a:p>
            <a:pPr algn="l">
              <a:buFont typeface="Arial" panose="020B0604020202020204" pitchFamily="34" charset="0"/>
              <a:buChar char="•"/>
            </a:pPr>
            <a:r>
              <a:rPr lang="en-US" sz="2400" b="0" i="0" dirty="0">
                <a:solidFill>
                  <a:srgbClr val="212529"/>
                </a:solidFill>
                <a:effectLst/>
                <a:highlight>
                  <a:srgbClr val="FFFF00"/>
                </a:highlight>
                <a:latin typeface="trade-gothic-next"/>
              </a:rPr>
              <a:t>Easily identify a prominent and accurate topic sentence (near the beginning</a:t>
            </a:r>
            <a:r>
              <a:rPr lang="en-US" sz="2400" b="0" i="0" dirty="0">
                <a:solidFill>
                  <a:srgbClr val="212529"/>
                </a:solidFill>
                <a:effectLst/>
                <a:latin typeface="trade-gothic-next"/>
              </a:rPr>
              <a:t>)</a:t>
            </a:r>
          </a:p>
          <a:p>
            <a:pPr algn="l">
              <a:buFont typeface="Arial" panose="020B0604020202020204" pitchFamily="34" charset="0"/>
              <a:buChar char="•"/>
            </a:pPr>
            <a:r>
              <a:rPr lang="en-US" sz="2400" b="0" i="0" dirty="0">
                <a:solidFill>
                  <a:srgbClr val="212529"/>
                </a:solidFill>
                <a:effectLst/>
                <a:latin typeface="trade-gothic-next"/>
              </a:rPr>
              <a:t>Identify the paragraph’s </a:t>
            </a:r>
            <a:r>
              <a:rPr lang="en-US" sz="2400" b="0" i="0" dirty="0">
                <a:solidFill>
                  <a:srgbClr val="212529"/>
                </a:solidFill>
                <a:effectLst/>
                <a:highlight>
                  <a:srgbClr val="FFFF00"/>
                </a:highlight>
                <a:latin typeface="trade-gothic-next"/>
              </a:rPr>
              <a:t>role in its section and </a:t>
            </a:r>
            <a:r>
              <a:rPr lang="en-US" sz="2400" b="0" i="0" dirty="0">
                <a:solidFill>
                  <a:srgbClr val="212529"/>
                </a:solidFill>
                <a:effectLst/>
                <a:latin typeface="trade-gothic-next"/>
              </a:rPr>
              <a:t>in the document as a whole</a:t>
            </a:r>
          </a:p>
          <a:p>
            <a:pPr algn="l">
              <a:buFont typeface="Arial" panose="020B0604020202020204" pitchFamily="34" charset="0"/>
              <a:buChar char="•"/>
            </a:pPr>
            <a:r>
              <a:rPr lang="en-US" sz="2400" b="0" i="0" dirty="0">
                <a:solidFill>
                  <a:srgbClr val="212529"/>
                </a:solidFill>
                <a:effectLst/>
                <a:latin typeface="trade-gothic-next"/>
              </a:rPr>
              <a:t>Identify an organizational strategy or structure that the paragraph uses to accomplish its purpose; assess whether or not that structure is an efficient one, or if there may be a better structure (See </a:t>
            </a:r>
            <a:r>
              <a:rPr lang="en-US" sz="2400" b="1" i="0" u="sng" dirty="0">
                <a:solidFill>
                  <a:srgbClr val="00607A"/>
                </a:solidFill>
                <a:effectLst/>
                <a:latin typeface="inherit"/>
                <a:hlinkClick r:id="rId2" tooltip="Rhetorical Patterns"/>
              </a:rPr>
              <a:t>Writing Process / Rhetorical Patterns</a:t>
            </a:r>
            <a:r>
              <a:rPr lang="en-US" sz="2400" b="0" i="0" dirty="0">
                <a:solidFill>
                  <a:srgbClr val="212529"/>
                </a:solidFill>
                <a:effectLst/>
                <a:latin typeface="trade-gothic-next"/>
              </a:rPr>
              <a:t>)</a:t>
            </a:r>
          </a:p>
        </p:txBody>
      </p:sp>
      <p:sp>
        <p:nvSpPr>
          <p:cNvPr id="2" name="Footer Placeholder 1">
            <a:extLst>
              <a:ext uri="{FF2B5EF4-FFF2-40B4-BE49-F238E27FC236}">
                <a16:creationId xmlns:a16="http://schemas.microsoft.com/office/drawing/2014/main" id="{395556B0-271E-5502-5697-66FC66C17A61}"/>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50824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768431-9F9E-B5CA-59AE-69D503A097CD}"/>
              </a:ext>
            </a:extLst>
          </p:cNvPr>
          <p:cNvSpPr txBox="1"/>
          <p:nvPr/>
        </p:nvSpPr>
        <p:spPr>
          <a:xfrm>
            <a:off x="275303" y="614798"/>
            <a:ext cx="11041625" cy="5016758"/>
          </a:xfrm>
          <a:prstGeom prst="rect">
            <a:avLst/>
          </a:prstGeom>
          <a:noFill/>
        </p:spPr>
        <p:txBody>
          <a:bodyPr wrap="square">
            <a:spAutoFit/>
          </a:bodyPr>
          <a:lstStyle/>
          <a:p>
            <a:r>
              <a:rPr lang="en-US" sz="3200" b="1" dirty="0">
                <a:highlight>
                  <a:srgbClr val="00FF00"/>
                </a:highlight>
                <a:latin typeface="Times New Roman" panose="02020603050405020304" pitchFamily="18" charset="0"/>
                <a:cs typeface="Times New Roman" panose="02020603050405020304" pitchFamily="18" charset="0"/>
              </a:rPr>
              <a:t>2. Editing</a:t>
            </a:r>
          </a:p>
          <a:p>
            <a:r>
              <a:rPr lang="en-US" sz="3200" dirty="0">
                <a:latin typeface="Times New Roman" panose="02020603050405020304" pitchFamily="18" charset="0"/>
                <a:cs typeface="Times New Roman" panose="02020603050405020304" pitchFamily="18" charset="0"/>
              </a:rPr>
              <a:t>Editing focuses on refining your writing at </a:t>
            </a:r>
            <a:r>
              <a:rPr lang="en-US" sz="3200" dirty="0">
                <a:highlight>
                  <a:srgbClr val="00FF00"/>
                </a:highlight>
                <a:latin typeface="Times New Roman" panose="02020603050405020304" pitchFamily="18" charset="0"/>
                <a:cs typeface="Times New Roman" panose="02020603050405020304" pitchFamily="18" charset="0"/>
              </a:rPr>
              <a:t>the </a:t>
            </a:r>
            <a:r>
              <a:rPr lang="en-US" sz="3200" b="1" dirty="0">
                <a:highlight>
                  <a:srgbClr val="00FF00"/>
                </a:highlight>
                <a:latin typeface="Times New Roman" panose="02020603050405020304" pitchFamily="18" charset="0"/>
                <a:cs typeface="Times New Roman" panose="02020603050405020304" pitchFamily="18" charset="0"/>
              </a:rPr>
              <a:t>sentence and paragraph level</a:t>
            </a:r>
            <a:r>
              <a:rPr lang="en-US" sz="3200" dirty="0">
                <a:highlight>
                  <a:srgbClr val="00FF00"/>
                </a:highlight>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 Here, the goal is to improve:</a:t>
            </a:r>
          </a:p>
          <a:p>
            <a:endParaRPr lang="en-US" sz="3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b="1" dirty="0">
                <a:highlight>
                  <a:srgbClr val="FFFF00"/>
                </a:highlight>
                <a:latin typeface="Times New Roman" panose="02020603050405020304" pitchFamily="18" charset="0"/>
                <a:cs typeface="Times New Roman" panose="02020603050405020304" pitchFamily="18" charset="0"/>
              </a:rPr>
              <a:t>Clarity</a:t>
            </a:r>
            <a:r>
              <a:rPr lang="en-US" sz="3200" dirty="0">
                <a:highlight>
                  <a:srgbClr val="FFFF00"/>
                </a:highlight>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Are sentences clear and concise? Do they convey the message effectively?</a:t>
            </a:r>
          </a:p>
          <a:p>
            <a:pPr>
              <a:buFont typeface="Arial" panose="020B0604020202020204" pitchFamily="34" charset="0"/>
              <a:buChar char="•"/>
            </a:pPr>
            <a:r>
              <a:rPr lang="en-US" sz="3200" b="1" dirty="0">
                <a:highlight>
                  <a:srgbClr val="FFFF00"/>
                </a:highlight>
                <a:latin typeface="Times New Roman" panose="02020603050405020304" pitchFamily="18" charset="0"/>
                <a:cs typeface="Times New Roman" panose="02020603050405020304" pitchFamily="18" charset="0"/>
              </a:rPr>
              <a:t>Consistency</a:t>
            </a:r>
            <a:r>
              <a:rPr lang="en-US" sz="3200" dirty="0">
                <a:highlight>
                  <a:srgbClr val="FFFF00"/>
                </a:highlight>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Is there a consistent point of view and tense? Are terms and concepts used uniformly throughout the piece?</a:t>
            </a:r>
          </a:p>
          <a:p>
            <a:pPr>
              <a:buFont typeface="Arial" panose="020B0604020202020204" pitchFamily="34" charset="0"/>
              <a:buChar char="•"/>
            </a:pPr>
            <a:r>
              <a:rPr lang="en-US" sz="3200" b="1" dirty="0">
                <a:highlight>
                  <a:srgbClr val="FFFF00"/>
                </a:highlight>
                <a:latin typeface="Times New Roman" panose="02020603050405020304" pitchFamily="18" charset="0"/>
                <a:cs typeface="Times New Roman" panose="02020603050405020304" pitchFamily="18" charset="0"/>
              </a:rPr>
              <a:t>Word Choice</a:t>
            </a:r>
            <a:r>
              <a:rPr lang="en-US" sz="3200" dirty="0">
                <a:highlight>
                  <a:srgbClr val="FFFF00"/>
                </a:highlight>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Are you using precise and impactful words? Can you replace vague or repetitive words?</a:t>
            </a:r>
          </a:p>
        </p:txBody>
      </p:sp>
      <p:sp>
        <p:nvSpPr>
          <p:cNvPr id="2" name="Footer Placeholder 1">
            <a:extLst>
              <a:ext uri="{FF2B5EF4-FFF2-40B4-BE49-F238E27FC236}">
                <a16:creationId xmlns:a16="http://schemas.microsoft.com/office/drawing/2014/main" id="{4F273468-3A16-687B-3F32-95A67EF5E306}"/>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3489256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3F547F-64FD-09C7-8A48-EFD89FF700F1}"/>
              </a:ext>
            </a:extLst>
          </p:cNvPr>
          <p:cNvSpPr txBox="1"/>
          <p:nvPr/>
        </p:nvSpPr>
        <p:spPr>
          <a:xfrm>
            <a:off x="706772" y="487025"/>
            <a:ext cx="10727421" cy="6001643"/>
          </a:xfrm>
          <a:prstGeom prst="rect">
            <a:avLst/>
          </a:prstGeom>
          <a:noFill/>
        </p:spPr>
        <p:txBody>
          <a:bodyPr wrap="square">
            <a:spAutoFit/>
          </a:bodyPr>
          <a:lstStyle/>
          <a:p>
            <a:pPr marL="342900" indent="-342900">
              <a:buFont typeface="Wingdings" panose="05000000000000000000" pitchFamily="2" charset="2"/>
              <a:buChar char="q"/>
            </a:pPr>
            <a:r>
              <a:rPr lang="en-US" sz="2400" b="1" i="0" dirty="0">
                <a:solidFill>
                  <a:srgbClr val="007393"/>
                </a:solidFill>
                <a:effectLst/>
                <a:highlight>
                  <a:srgbClr val="FFFF00"/>
                </a:highlight>
                <a:latin typeface="trade-gothic-next"/>
              </a:rPr>
              <a:t>Manage Sentence Length:</a:t>
            </a:r>
            <a:r>
              <a:rPr lang="en-US" sz="2400" b="0" i="0" dirty="0">
                <a:solidFill>
                  <a:srgbClr val="212529"/>
                </a:solidFill>
                <a:effectLst/>
                <a:highlight>
                  <a:srgbClr val="FFFF00"/>
                </a:highlight>
                <a:latin typeface="trade-gothic-next"/>
              </a:rPr>
              <a:t> </a:t>
            </a:r>
            <a:r>
              <a:rPr lang="en-US" sz="2400" b="0" i="0" dirty="0">
                <a:solidFill>
                  <a:srgbClr val="212529"/>
                </a:solidFill>
                <a:effectLst/>
                <a:latin typeface="trade-gothic-next"/>
              </a:rPr>
              <a:t>Short sentences clearly communicate individual ideas, but often leave connections between them unmade. Long sentences make connections between ideas, but can obscure individual ideas. Vary sentence lengths according to needs of section.</a:t>
            </a:r>
          </a:p>
          <a:p>
            <a:pPr marL="342900" indent="-342900">
              <a:buFont typeface="Wingdings" panose="05000000000000000000" pitchFamily="2" charset="2"/>
              <a:buChar char="q"/>
            </a:pPr>
            <a:endParaRPr lang="en-US" sz="2400" b="0" i="0" dirty="0">
              <a:solidFill>
                <a:srgbClr val="212529"/>
              </a:solidFill>
              <a:effectLst/>
              <a:highlight>
                <a:srgbClr val="FFFF00"/>
              </a:highlight>
              <a:latin typeface="trade-gothic-next"/>
            </a:endParaRPr>
          </a:p>
          <a:p>
            <a:pPr marL="342900" indent="-342900">
              <a:buFont typeface="Wingdings" panose="05000000000000000000" pitchFamily="2" charset="2"/>
              <a:buChar char="q"/>
            </a:pPr>
            <a:r>
              <a:rPr lang="en-US" sz="2400" b="1" i="0" dirty="0">
                <a:solidFill>
                  <a:srgbClr val="007393"/>
                </a:solidFill>
                <a:effectLst/>
                <a:highlight>
                  <a:srgbClr val="FFFF00"/>
                </a:highlight>
                <a:latin typeface="trade-gothic-next"/>
              </a:rPr>
              <a:t> Strengthen the Grammatical Core of the sentence (Subject-Verb-Object):</a:t>
            </a:r>
            <a:r>
              <a:rPr lang="en-US" sz="2400" b="0" i="0" dirty="0">
                <a:solidFill>
                  <a:srgbClr val="212529"/>
                </a:solidFill>
                <a:effectLst/>
                <a:highlight>
                  <a:srgbClr val="FFFF00"/>
                </a:highlight>
                <a:latin typeface="trade-gothic-next"/>
              </a:rPr>
              <a:t> </a:t>
            </a:r>
            <a:r>
              <a:rPr lang="en-US" sz="2400" b="0" i="0" dirty="0">
                <a:solidFill>
                  <a:srgbClr val="212529"/>
                </a:solidFill>
                <a:effectLst/>
                <a:latin typeface="trade-gothic-next"/>
              </a:rPr>
              <a:t>The subject (actor), the verb (action), and the object (what the actor performs the action on) constitute the grammatical core of the sentence, but the real subject, verb and object is often buried by complex or elaborate sentence structures.</a:t>
            </a:r>
          </a:p>
          <a:p>
            <a:pPr marL="342900" indent="-342900">
              <a:buFont typeface="Wingdings" panose="05000000000000000000" pitchFamily="2" charset="2"/>
              <a:buChar char="q"/>
            </a:pPr>
            <a:endParaRPr lang="en-US" sz="2400" b="0" i="0" dirty="0">
              <a:solidFill>
                <a:srgbClr val="212529"/>
              </a:solidFill>
              <a:effectLst/>
              <a:latin typeface="trade-gothic-next"/>
            </a:endParaRPr>
          </a:p>
          <a:p>
            <a:pPr marL="342900" indent="-342900" algn="l">
              <a:buFont typeface="Wingdings" panose="05000000000000000000" pitchFamily="2" charset="2"/>
              <a:buChar char="q"/>
            </a:pPr>
            <a:r>
              <a:rPr lang="en-US" sz="2400" b="1" i="0" dirty="0">
                <a:solidFill>
                  <a:srgbClr val="007393"/>
                </a:solidFill>
                <a:effectLst/>
                <a:highlight>
                  <a:srgbClr val="FFFF00"/>
                </a:highlight>
                <a:latin typeface="inherit"/>
              </a:rPr>
              <a:t>The ASAP Principle:</a:t>
            </a:r>
            <a:r>
              <a:rPr lang="en-US" sz="2400" b="0" i="0" dirty="0">
                <a:solidFill>
                  <a:srgbClr val="212529"/>
                </a:solidFill>
                <a:effectLst/>
                <a:highlight>
                  <a:srgbClr val="FFFF00"/>
                </a:highlight>
                <a:latin typeface="trade-gothic-next"/>
              </a:rPr>
              <a:t> </a:t>
            </a:r>
            <a:r>
              <a:rPr lang="en-US" sz="2400" b="0" i="0" dirty="0">
                <a:solidFill>
                  <a:srgbClr val="212529"/>
                </a:solidFill>
                <a:effectLst/>
                <a:latin typeface="trade-gothic-next"/>
              </a:rPr>
              <a:t>Avoid elaborate sentence structure, unless necessary. Good technical writing is always ‘</a:t>
            </a:r>
            <a:r>
              <a:rPr lang="en-US" sz="2400" b="0" i="0" dirty="0">
                <a:solidFill>
                  <a:srgbClr val="212529"/>
                </a:solidFill>
                <a:effectLst/>
                <a:highlight>
                  <a:srgbClr val="FFFF00"/>
                </a:highlight>
                <a:latin typeface="trade-gothic-next"/>
              </a:rPr>
              <a:t>As Short as Possible,’ </a:t>
            </a:r>
            <a:r>
              <a:rPr lang="en-US" sz="2400" b="0" i="0" dirty="0">
                <a:solidFill>
                  <a:srgbClr val="212529"/>
                </a:solidFill>
                <a:effectLst/>
                <a:latin typeface="trade-gothic-next"/>
              </a:rPr>
              <a:t>while containing the necessary amount of detail. Cut away unnecessary phrasing whenever possible.</a:t>
            </a:r>
          </a:p>
          <a:p>
            <a:pPr algn="l"/>
            <a:r>
              <a:rPr lang="en-US" sz="2400" b="0" i="0" dirty="0">
                <a:solidFill>
                  <a:srgbClr val="212529"/>
                </a:solidFill>
                <a:effectLst/>
                <a:latin typeface="trade-gothic-next"/>
              </a:rPr>
              <a:t>It is evident that this thesis provides a foundation from which engineers may astutely intervene for the betterment of the circuit board manufacturing process</a:t>
            </a:r>
          </a:p>
          <a:p>
            <a:pPr marL="342900" indent="-342900">
              <a:buFont typeface="Wingdings" panose="05000000000000000000" pitchFamily="2" charset="2"/>
              <a:buChar char="q"/>
            </a:pPr>
            <a:endParaRPr lang="en-US" sz="2400" dirty="0"/>
          </a:p>
        </p:txBody>
      </p:sp>
      <p:sp>
        <p:nvSpPr>
          <p:cNvPr id="2" name="Footer Placeholder 1">
            <a:extLst>
              <a:ext uri="{FF2B5EF4-FFF2-40B4-BE49-F238E27FC236}">
                <a16:creationId xmlns:a16="http://schemas.microsoft.com/office/drawing/2014/main" id="{26B7006C-6E4D-8F15-2729-2E79A00FFB48}"/>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918607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B994B4-CE96-D4F2-1A57-8FAAA2FE6E38}"/>
              </a:ext>
            </a:extLst>
          </p:cNvPr>
          <p:cNvSpPr txBox="1"/>
          <p:nvPr/>
        </p:nvSpPr>
        <p:spPr>
          <a:xfrm>
            <a:off x="570271" y="309149"/>
            <a:ext cx="11621729" cy="6186309"/>
          </a:xfrm>
          <a:prstGeom prst="rect">
            <a:avLst/>
          </a:prstGeom>
          <a:noFill/>
        </p:spPr>
        <p:txBody>
          <a:bodyPr wrap="square">
            <a:spAutoFit/>
          </a:bodyPr>
          <a:lstStyle/>
          <a:p>
            <a:r>
              <a:rPr lang="en-US" sz="3600" b="1" dirty="0">
                <a:solidFill>
                  <a:schemeClr val="accent6"/>
                </a:solidFill>
                <a:latin typeface="Times New Roman" panose="02020603050405020304" pitchFamily="18" charset="0"/>
                <a:cs typeface="Times New Roman" panose="02020603050405020304" pitchFamily="18" charset="0"/>
              </a:rPr>
              <a:t>3. Proofreading</a:t>
            </a:r>
          </a:p>
          <a:p>
            <a:r>
              <a:rPr lang="en-US" sz="2000" dirty="0">
                <a:latin typeface="Times New Roman" panose="02020603050405020304" pitchFamily="18" charset="0"/>
                <a:cs typeface="Times New Roman" panose="02020603050405020304" pitchFamily="18" charset="0"/>
              </a:rPr>
              <a:t>Proofreading is the final step, where you look </a:t>
            </a:r>
            <a:r>
              <a:rPr lang="en-US" sz="2000" dirty="0">
                <a:highlight>
                  <a:srgbClr val="FFFF00"/>
                </a:highlight>
                <a:latin typeface="Times New Roman" panose="02020603050405020304" pitchFamily="18" charset="0"/>
                <a:cs typeface="Times New Roman" panose="02020603050405020304" pitchFamily="18" charset="0"/>
              </a:rPr>
              <a:t>for minor errors in grammar, punctuation, spelling, and formatting. </a:t>
            </a:r>
            <a:r>
              <a:rPr lang="en-US" sz="2000" dirty="0">
                <a:latin typeface="Times New Roman" panose="02020603050405020304" pitchFamily="18" charset="0"/>
                <a:cs typeface="Times New Roman" panose="02020603050405020304" pitchFamily="18" charset="0"/>
              </a:rPr>
              <a:t>It's a surface-level check to ensure that the writing is polished and error-free. Here’s what you do:</a:t>
            </a:r>
          </a:p>
          <a:p>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highlight>
                  <a:srgbClr val="00FF00"/>
                </a:highlight>
                <a:latin typeface="Times New Roman" panose="02020603050405020304" pitchFamily="18" charset="0"/>
                <a:cs typeface="Times New Roman" panose="02020603050405020304" pitchFamily="18" charset="0"/>
              </a:rPr>
              <a:t>Grammar and Punctuation</a:t>
            </a:r>
            <a:r>
              <a:rPr lang="en-US" sz="2000" dirty="0">
                <a:latin typeface="Times New Roman" panose="02020603050405020304" pitchFamily="18" charset="0"/>
                <a:cs typeface="Times New Roman" panose="02020603050405020304" pitchFamily="18" charset="0"/>
              </a:rPr>
              <a:t>: Check for subject-verb agreement, correct use of commas, periods, and other punctuation marks.</a:t>
            </a:r>
          </a:p>
          <a:p>
            <a:pPr>
              <a:buFont typeface="Arial" panose="020B0604020202020204" pitchFamily="34" charset="0"/>
              <a:buChar char="•"/>
            </a:pPr>
            <a:r>
              <a:rPr lang="en-US" sz="2000" b="1" dirty="0">
                <a:highlight>
                  <a:srgbClr val="00FF00"/>
                </a:highlight>
                <a:latin typeface="Times New Roman" panose="02020603050405020304" pitchFamily="18" charset="0"/>
                <a:cs typeface="Times New Roman" panose="02020603050405020304" pitchFamily="18" charset="0"/>
              </a:rPr>
              <a:t>Spelling</a:t>
            </a:r>
            <a:r>
              <a:rPr lang="en-US" sz="2000" dirty="0">
                <a:highlight>
                  <a:srgbClr val="00FF00"/>
                </a:highligh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Look for misspelled words or typos.</a:t>
            </a:r>
          </a:p>
          <a:p>
            <a:pPr>
              <a:buFont typeface="Arial" panose="020B0604020202020204" pitchFamily="34" charset="0"/>
              <a:buChar char="•"/>
            </a:pPr>
            <a:r>
              <a:rPr lang="en-US" sz="2000" b="1" dirty="0">
                <a:highlight>
                  <a:srgbClr val="00FF00"/>
                </a:highlight>
                <a:latin typeface="Times New Roman" panose="02020603050405020304" pitchFamily="18" charset="0"/>
                <a:cs typeface="Times New Roman" panose="02020603050405020304" pitchFamily="18" charset="0"/>
              </a:rPr>
              <a:t>Formatting</a:t>
            </a:r>
            <a:r>
              <a:rPr lang="en-US" sz="2000" dirty="0">
                <a:highlight>
                  <a:srgbClr val="00FF00"/>
                </a:highligh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Ensure that the document follows any required formatting guidelines (font size, margins, citations, etc.).</a:t>
            </a: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solidFill>
                  <a:srgbClr val="212529"/>
                </a:solidFill>
                <a:effectLst/>
                <a:latin typeface="trade-gothic-next"/>
              </a:rPr>
              <a:t>Allow enough </a:t>
            </a:r>
            <a:r>
              <a:rPr lang="en-US" sz="2000" b="0" i="0" dirty="0">
                <a:solidFill>
                  <a:srgbClr val="212529"/>
                </a:solidFill>
                <a:effectLst/>
                <a:highlight>
                  <a:srgbClr val="FFFF00"/>
                </a:highlight>
                <a:latin typeface="trade-gothic-next"/>
              </a:rPr>
              <a:t>time for several close readings of the text, </a:t>
            </a:r>
            <a:r>
              <a:rPr lang="en-US" sz="2000" b="0" i="0" dirty="0">
                <a:solidFill>
                  <a:srgbClr val="212529"/>
                </a:solidFill>
                <a:effectLst/>
                <a:latin typeface="trade-gothic-next"/>
              </a:rPr>
              <a:t>with some break time in between to give you a fresh perspective on your document</a:t>
            </a:r>
          </a:p>
          <a:p>
            <a:pPr algn="l">
              <a:buFont typeface="Arial" panose="020B0604020202020204" pitchFamily="34" charset="0"/>
              <a:buChar char="•"/>
            </a:pPr>
            <a:r>
              <a:rPr lang="en-US" sz="2000" b="0" i="0" dirty="0">
                <a:solidFill>
                  <a:srgbClr val="212529"/>
                </a:solidFill>
                <a:effectLst/>
                <a:latin typeface="trade-gothic-next"/>
              </a:rPr>
              <a:t>Read each sentence aloud as you visually inspect the spelling and sentence structure; sometimes, reading the sentence aloud will allow you to spot mistakes that your eye can’t always see</a:t>
            </a:r>
          </a:p>
          <a:p>
            <a:pPr algn="l">
              <a:buFont typeface="Arial" panose="020B0604020202020204" pitchFamily="34" charset="0"/>
              <a:buChar char="•"/>
            </a:pPr>
            <a:r>
              <a:rPr lang="en-US" sz="2000" b="0" i="0" dirty="0">
                <a:solidFill>
                  <a:srgbClr val="212529"/>
                </a:solidFill>
                <a:effectLst/>
                <a:latin typeface="trade-gothic-next"/>
              </a:rPr>
              <a:t>Ask friends to read over your work to check for errors as an additional strategy; sometimes, outside readers can spot errors that the writer can miss. However, don’t rely on this as a primary proofing strategy: your proofreader doesn’t have anything invested in your report. You do, and are the one ultimately responsible for errors</a:t>
            </a: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E0EADC8B-ED22-D43B-8BE7-0378FEF56585}"/>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2609735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B98EAF-B93D-30AC-8252-F1639ABA1CB7}"/>
              </a:ext>
            </a:extLst>
          </p:cNvPr>
          <p:cNvSpPr txBox="1"/>
          <p:nvPr/>
        </p:nvSpPr>
        <p:spPr>
          <a:xfrm>
            <a:off x="394282" y="117693"/>
            <a:ext cx="11249637" cy="6247864"/>
          </a:xfrm>
          <a:prstGeom prst="rect">
            <a:avLst/>
          </a:prstGeom>
          <a:noFill/>
        </p:spPr>
        <p:txBody>
          <a:bodyPr wrap="square">
            <a:spAutoFit/>
          </a:bodyPr>
          <a:lstStyle/>
          <a:p>
            <a:pPr algn="l"/>
            <a:r>
              <a:rPr lang="en-US" sz="2000" b="0" dirty="0">
                <a:solidFill>
                  <a:srgbClr val="212529"/>
                </a:solidFill>
                <a:effectLst/>
                <a:latin typeface="trade-gothic-next"/>
              </a:rPr>
              <a:t>When proofreading, you may want to try the following strategies.</a:t>
            </a:r>
          </a:p>
          <a:p>
            <a:pPr algn="l"/>
            <a:endParaRPr lang="en-US" sz="2000" b="1" dirty="0">
              <a:solidFill>
                <a:srgbClr val="212529"/>
              </a:solidFill>
              <a:effectLst/>
              <a:latin typeface="trade-gothic-next"/>
            </a:endParaRPr>
          </a:p>
          <a:p>
            <a:pPr algn="l">
              <a:buFont typeface="Arial" panose="020B0604020202020204" pitchFamily="34" charset="0"/>
              <a:buChar char="•"/>
            </a:pPr>
            <a:r>
              <a:rPr lang="en-US" sz="2000" b="1" dirty="0">
                <a:solidFill>
                  <a:srgbClr val="212529"/>
                </a:solidFill>
                <a:effectLst/>
                <a:highlight>
                  <a:srgbClr val="FFFF00"/>
                </a:highlight>
                <a:latin typeface="trade-gothic-next"/>
              </a:rPr>
              <a:t>Don’t rely on your computer’s spell check to correct all the spelling errors for you. </a:t>
            </a:r>
            <a:r>
              <a:rPr lang="en-US" sz="2000" b="0" dirty="0">
                <a:solidFill>
                  <a:srgbClr val="212529"/>
                </a:solidFill>
                <a:effectLst/>
                <a:latin typeface="trade-gothic-next"/>
              </a:rPr>
              <a:t>Why?</a:t>
            </a:r>
          </a:p>
          <a:p>
            <a:pPr marL="742950" lvl="1" indent="-285750" algn="l">
              <a:buFont typeface="+mj-lt"/>
              <a:buAutoNum type="arabicPeriod"/>
            </a:pPr>
            <a:r>
              <a:rPr lang="en-US" sz="2000" b="0" dirty="0">
                <a:solidFill>
                  <a:srgbClr val="212529"/>
                </a:solidFill>
                <a:effectLst/>
                <a:latin typeface="trade-gothic-next"/>
              </a:rPr>
              <a:t>Because Canadian and British spelling standards are different from American ones (standard on most spell checkers)</a:t>
            </a:r>
          </a:p>
          <a:p>
            <a:pPr marL="742950" lvl="1" indent="-285750" algn="l">
              <a:buFont typeface="+mj-lt"/>
              <a:buAutoNum type="arabicPeriod"/>
            </a:pPr>
            <a:r>
              <a:rPr lang="en-US" sz="2000" b="0" dirty="0">
                <a:solidFill>
                  <a:srgbClr val="212529"/>
                </a:solidFill>
                <a:effectLst/>
                <a:latin typeface="trade-gothic-next"/>
              </a:rPr>
              <a:t>Because when you intend to sue ‘through,’ but forget the letter ‘r,’ your spell check will not register an error. (Can you see another small mistake in the above sentence that wouldn’t register? ‘Use,’ misspelled as ‘sue’)</a:t>
            </a:r>
          </a:p>
          <a:p>
            <a:pPr marL="742950" lvl="1" indent="-285750" algn="l">
              <a:buFont typeface="+mj-lt"/>
              <a:buAutoNum type="arabicPeriod"/>
            </a:pPr>
            <a:r>
              <a:rPr lang="en-US" sz="2000" b="0" dirty="0">
                <a:solidFill>
                  <a:srgbClr val="212529"/>
                </a:solidFill>
                <a:effectLst/>
                <a:latin typeface="trade-gothic-next"/>
              </a:rPr>
              <a:t>Because the spell checker cannot ensure that the correct ending (agreement) has been used. ‘We ends the paper by . . .’ doesn’t register a spelling error, but ‘ends’ should be ‘end.’</a:t>
            </a:r>
          </a:p>
          <a:p>
            <a:pPr marL="742950" lvl="1" indent="-285750" algn="l">
              <a:buFont typeface="+mj-lt"/>
              <a:buAutoNum type="arabicPeriod"/>
            </a:pPr>
            <a:r>
              <a:rPr lang="en-US" sz="2000" b="0" dirty="0">
                <a:solidFill>
                  <a:srgbClr val="212529"/>
                </a:solidFill>
                <a:effectLst/>
                <a:latin typeface="trade-gothic-next"/>
              </a:rPr>
              <a:t>And finally, because spell checkers often do not account for many of the specialized terms that are commonplace in engineering contexts – the spell check will identify many technical terms as errors simply because they are not in its dictionary</a:t>
            </a:r>
          </a:p>
          <a:p>
            <a:pPr marL="742950" lvl="1" indent="-285750" algn="l">
              <a:buFont typeface="+mj-lt"/>
              <a:buAutoNum type="arabicPeriod"/>
            </a:pPr>
            <a:endParaRPr lang="en-US" sz="2000" b="0" dirty="0">
              <a:solidFill>
                <a:srgbClr val="212529"/>
              </a:solidFill>
              <a:effectLst/>
              <a:latin typeface="trade-gothic-next"/>
            </a:endParaRPr>
          </a:p>
          <a:p>
            <a:pPr algn="l">
              <a:buFont typeface="Arial" panose="020B0604020202020204" pitchFamily="34" charset="0"/>
              <a:buChar char="•"/>
            </a:pPr>
            <a:r>
              <a:rPr lang="en-US" sz="2000" b="0" dirty="0">
                <a:solidFill>
                  <a:srgbClr val="212529"/>
                </a:solidFill>
                <a:effectLst/>
                <a:highlight>
                  <a:srgbClr val="FFFF00"/>
                </a:highlight>
                <a:latin typeface="trade-gothic-next"/>
              </a:rPr>
              <a:t>Don’t rely on your grammar checker to correct all of the grammatical errors for you. Why?</a:t>
            </a:r>
          </a:p>
          <a:p>
            <a:pPr marL="742950" lvl="1" indent="-285750" algn="l">
              <a:buFont typeface="+mj-lt"/>
              <a:buAutoNum type="arabicPeriod"/>
            </a:pPr>
            <a:r>
              <a:rPr lang="en-US" sz="2000" b="0" dirty="0">
                <a:solidFill>
                  <a:srgbClr val="212529"/>
                </a:solidFill>
                <a:effectLst/>
                <a:latin typeface="trade-gothic-next"/>
              </a:rPr>
              <a:t>Because the rules implemented in the grammar checkers are rudimentary and simple, and don’t always allow for complex sentence structures. They may identify errors where there are none</a:t>
            </a:r>
          </a:p>
          <a:p>
            <a:pPr marL="742950" lvl="1" indent="-285750" algn="l">
              <a:buFont typeface="+mj-lt"/>
              <a:buAutoNum type="arabicPeriod"/>
            </a:pPr>
            <a:r>
              <a:rPr lang="en-US" sz="2000" b="0" dirty="0">
                <a:solidFill>
                  <a:srgbClr val="212529"/>
                </a:solidFill>
                <a:effectLst/>
                <a:latin typeface="trade-gothic-next"/>
              </a:rPr>
              <a:t>They often don’t catch simple and straightforward errors, such as the ‘We ends’ example above (no error was reported by Microsoft Word)</a:t>
            </a:r>
          </a:p>
          <a:p>
            <a:pPr marL="742950" lvl="1" indent="-285750" algn="l">
              <a:buFont typeface="+mj-lt"/>
              <a:buAutoNum type="arabicPeriod"/>
            </a:pPr>
            <a:r>
              <a:rPr lang="en-US" sz="2000" b="0" dirty="0">
                <a:solidFill>
                  <a:srgbClr val="212529"/>
                </a:solidFill>
                <a:effectLst/>
                <a:latin typeface="trade-gothic-next"/>
              </a:rPr>
              <a:t>Their suggestions will often substantially change the meaning of the sentences</a:t>
            </a:r>
          </a:p>
        </p:txBody>
      </p:sp>
      <p:sp>
        <p:nvSpPr>
          <p:cNvPr id="2" name="Footer Placeholder 1">
            <a:extLst>
              <a:ext uri="{FF2B5EF4-FFF2-40B4-BE49-F238E27FC236}">
                <a16:creationId xmlns:a16="http://schemas.microsoft.com/office/drawing/2014/main" id="{FAB7DD9D-019B-FC91-9745-1DB1E6696FDF}"/>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4152111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B6BBB2-7BA5-4CCD-AF8C-A17DA6FDB466}"/>
              </a:ext>
            </a:extLst>
          </p:cNvPr>
          <p:cNvSpPr/>
          <p:nvPr/>
        </p:nvSpPr>
        <p:spPr>
          <a:xfrm>
            <a:off x="1204660" y="1851599"/>
            <a:ext cx="9782679" cy="2215991"/>
          </a:xfrm>
          <a:prstGeom prst="rect">
            <a:avLst/>
          </a:prstGeom>
          <a:noFill/>
        </p:spPr>
        <p:txBody>
          <a:bodyPr wrap="none" lIns="91440" tIns="45720" rIns="91440" bIns="45720">
            <a:spAutoFit/>
          </a:bodyPr>
          <a:lstStyle/>
          <a:p>
            <a:pPr algn="ctr"/>
            <a:r>
              <a:rPr lang="en-US"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p>
        </p:txBody>
      </p:sp>
      <p:sp>
        <p:nvSpPr>
          <p:cNvPr id="3" name="Footer Placeholder 2">
            <a:extLst>
              <a:ext uri="{FF2B5EF4-FFF2-40B4-BE49-F238E27FC236}">
                <a16:creationId xmlns:a16="http://schemas.microsoft.com/office/drawing/2014/main" id="{0B404ABC-4233-5949-4FFC-BF506DFE2AA1}"/>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70164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2223D-218F-B44B-F074-AD372D2ADE9C}"/>
              </a:ext>
            </a:extLst>
          </p:cNvPr>
          <p:cNvPicPr>
            <a:picLocks noChangeAspect="1"/>
          </p:cNvPicPr>
          <p:nvPr/>
        </p:nvPicPr>
        <p:blipFill>
          <a:blip r:embed="rId2"/>
          <a:stretch>
            <a:fillRect/>
          </a:stretch>
        </p:blipFill>
        <p:spPr>
          <a:xfrm>
            <a:off x="-98324" y="0"/>
            <a:ext cx="11906865" cy="6858000"/>
          </a:xfrm>
          <a:prstGeom prst="rect">
            <a:avLst/>
          </a:prstGeom>
        </p:spPr>
      </p:pic>
      <p:sp>
        <p:nvSpPr>
          <p:cNvPr id="3" name="Footer Placeholder 2">
            <a:extLst>
              <a:ext uri="{FF2B5EF4-FFF2-40B4-BE49-F238E27FC236}">
                <a16:creationId xmlns:a16="http://schemas.microsoft.com/office/drawing/2014/main" id="{293AE297-2A2A-2174-E9DA-E89AB5F0F1F3}"/>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1166844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6C68AE-6292-97E3-9545-1DFC34369E03}"/>
              </a:ext>
            </a:extLst>
          </p:cNvPr>
          <p:cNvSpPr txBox="1"/>
          <p:nvPr/>
        </p:nvSpPr>
        <p:spPr>
          <a:xfrm>
            <a:off x="1681315" y="562586"/>
            <a:ext cx="8819536" cy="584775"/>
          </a:xfrm>
          <a:prstGeom prst="rect">
            <a:avLst/>
          </a:prstGeom>
          <a:solidFill>
            <a:schemeClr val="accent6">
              <a:lumMod val="60000"/>
              <a:lumOff val="40000"/>
            </a:schemeClr>
          </a:solidFill>
        </p:spPr>
        <p:txBody>
          <a:bodyPr wrap="square">
            <a:spAutoFit/>
          </a:bodyPr>
          <a:lstStyle/>
          <a:p>
            <a:r>
              <a:rPr lang="en-US" sz="3200" b="1" i="1" dirty="0">
                <a:latin typeface="Times New Roman" panose="02020603050405020304" pitchFamily="18" charset="0"/>
                <a:cs typeface="Times New Roman" panose="02020603050405020304" pitchFamily="18" charset="0"/>
              </a:rPr>
              <a:t> 3.1 </a:t>
            </a:r>
            <a:r>
              <a:rPr lang="en-US" sz="3200" b="1" dirty="0">
                <a:latin typeface="Times New Roman" panose="02020603050405020304" pitchFamily="18" charset="0"/>
                <a:cs typeface="Times New Roman" panose="02020603050405020304" pitchFamily="18" charset="0"/>
              </a:rPr>
              <a:t>Importance of writing for career making </a:t>
            </a:r>
            <a:endParaRPr lang="en-US" sz="3200" dirty="0"/>
          </a:p>
        </p:txBody>
      </p:sp>
      <p:sp>
        <p:nvSpPr>
          <p:cNvPr id="5" name="TextBox 4">
            <a:extLst>
              <a:ext uri="{FF2B5EF4-FFF2-40B4-BE49-F238E27FC236}">
                <a16:creationId xmlns:a16="http://schemas.microsoft.com/office/drawing/2014/main" id="{01BF9132-FEF4-BC15-7259-643D84FD90D1}"/>
              </a:ext>
            </a:extLst>
          </p:cNvPr>
          <p:cNvSpPr txBox="1"/>
          <p:nvPr/>
        </p:nvSpPr>
        <p:spPr>
          <a:xfrm>
            <a:off x="816077" y="1434266"/>
            <a:ext cx="11464413" cy="4524315"/>
          </a:xfrm>
          <a:prstGeom prst="rect">
            <a:avLst/>
          </a:prstGeom>
          <a:noFill/>
        </p:spPr>
        <p:txBody>
          <a:bodyPr wrap="square">
            <a:spAutoFit/>
          </a:bodyPr>
          <a:lstStyle/>
          <a:p>
            <a:pPr marL="457200" indent="-457200">
              <a:buFont typeface="Wingdings" panose="05000000000000000000" pitchFamily="2" charset="2"/>
              <a:buChar char="Ø"/>
            </a:pPr>
            <a:r>
              <a:rPr lang="en-US" sz="3200" b="0" i="0" dirty="0">
                <a:solidFill>
                  <a:srgbClr val="040C28"/>
                </a:solidFill>
                <a:effectLst/>
                <a:latin typeface="Times New Roman" panose="02020603050405020304" pitchFamily="18" charset="0"/>
                <a:cs typeface="Times New Roman" panose="02020603050405020304" pitchFamily="18" charset="0"/>
              </a:rPr>
              <a:t>Good writing skills can help you communicate better and create better </a:t>
            </a:r>
            <a:r>
              <a:rPr lang="en-US" sz="3200" b="0" i="0" dirty="0">
                <a:solidFill>
                  <a:srgbClr val="040C28"/>
                </a:solidFill>
                <a:effectLst/>
                <a:highlight>
                  <a:srgbClr val="FFFF00"/>
                </a:highlight>
                <a:latin typeface="Times New Roman" panose="02020603050405020304" pitchFamily="18" charset="0"/>
                <a:cs typeface="Times New Roman" panose="02020603050405020304" pitchFamily="18" charset="0"/>
              </a:rPr>
              <a:t>relationships with your teammates</a:t>
            </a:r>
            <a:r>
              <a:rPr lang="en-US" sz="3200" b="0" i="0" dirty="0">
                <a:solidFill>
                  <a:srgbClr val="1F1F1F"/>
                </a:solidFill>
                <a:effectLst/>
                <a:highlight>
                  <a:srgbClr val="FFFFFF"/>
                </a:highlight>
                <a:latin typeface="Times New Roman" panose="02020603050405020304" pitchFamily="18" charset="0"/>
                <a:cs typeface="Times New Roman" panose="02020603050405020304" pitchFamily="18" charset="0"/>
              </a:rPr>
              <a:t>. Strong written communication skills are one of the </a:t>
            </a:r>
            <a:r>
              <a:rPr lang="en-US" sz="3200" b="0" i="0" dirty="0">
                <a:solidFill>
                  <a:srgbClr val="1F1F1F"/>
                </a:solidFill>
                <a:effectLst/>
                <a:highlight>
                  <a:srgbClr val="FFFF00"/>
                </a:highlight>
                <a:latin typeface="Times New Roman" panose="02020603050405020304" pitchFamily="18" charset="0"/>
                <a:cs typeface="Times New Roman" panose="02020603050405020304" pitchFamily="18" charset="0"/>
              </a:rPr>
              <a:t>top attributes employers look for, regardless of the job they're hiring to fill</a:t>
            </a:r>
            <a:r>
              <a:rPr lang="en-US" sz="3200" b="0" i="0" dirty="0">
                <a:solidFill>
                  <a:srgbClr val="1F1F1F"/>
                </a:solidFill>
                <a:effectLst/>
                <a:highlight>
                  <a:srgbClr val="FFFFFF"/>
                </a:highlight>
                <a:latin typeface="Times New Roman" panose="02020603050405020304" pitchFamily="18" charset="0"/>
                <a:cs typeface="Times New Roman" panose="02020603050405020304" pitchFamily="18" charset="0"/>
              </a:rPr>
              <a:t>. The act of writing implies the process of self-knowledge.</a:t>
            </a:r>
          </a:p>
          <a:p>
            <a:pPr marL="457200" indent="-457200">
              <a:buFont typeface="Wingdings" panose="05000000000000000000" pitchFamily="2" charset="2"/>
              <a:buChar char="Ø"/>
            </a:pPr>
            <a:endParaRPr lang="en-US" sz="3200" b="0" i="0" dirty="0">
              <a:solidFill>
                <a:srgbClr val="1F1F1F"/>
              </a:solidFill>
              <a:effectLst/>
              <a:highlight>
                <a:srgbClr val="FFFFFF"/>
              </a:highlight>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Writing plays a crucial role in career development across various fields. Here are some reasons why writing is important for building a successful career:</a:t>
            </a:r>
          </a:p>
        </p:txBody>
      </p:sp>
      <p:sp>
        <p:nvSpPr>
          <p:cNvPr id="2" name="Footer Placeholder 1">
            <a:extLst>
              <a:ext uri="{FF2B5EF4-FFF2-40B4-BE49-F238E27FC236}">
                <a16:creationId xmlns:a16="http://schemas.microsoft.com/office/drawing/2014/main" id="{4C649DB3-1DB0-2432-509B-6951E85D99D6}"/>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575318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92AB8D-B706-4875-0718-28D888BBE95C}"/>
              </a:ext>
            </a:extLst>
          </p:cNvPr>
          <p:cNvSpPr txBox="1"/>
          <p:nvPr/>
        </p:nvSpPr>
        <p:spPr>
          <a:xfrm>
            <a:off x="580103" y="306946"/>
            <a:ext cx="6096000" cy="584775"/>
          </a:xfrm>
          <a:prstGeom prst="rect">
            <a:avLst/>
          </a:prstGeom>
          <a:solidFill>
            <a:schemeClr val="accent6">
              <a:lumMod val="60000"/>
              <a:lumOff val="40000"/>
            </a:schemeClr>
          </a:solidFill>
        </p:spPr>
        <p:txBody>
          <a:bodyPr wrap="square">
            <a:spAutoFit/>
          </a:bodyPr>
          <a:lstStyle/>
          <a:p>
            <a:r>
              <a:rPr lang="en-US" sz="3200" dirty="0">
                <a:latin typeface="Times New Roman" panose="02020603050405020304" pitchFamily="18" charset="0"/>
                <a:cs typeface="Times New Roman" panose="02020603050405020304" pitchFamily="18" charset="0"/>
              </a:rPr>
              <a:t>3.1.1 communication skills </a:t>
            </a:r>
          </a:p>
        </p:txBody>
      </p:sp>
      <p:sp>
        <p:nvSpPr>
          <p:cNvPr id="5" name="TextBox 4">
            <a:extLst>
              <a:ext uri="{FF2B5EF4-FFF2-40B4-BE49-F238E27FC236}">
                <a16:creationId xmlns:a16="http://schemas.microsoft.com/office/drawing/2014/main" id="{AC0ECDE4-E95F-186D-F62A-4709C409A02A}"/>
              </a:ext>
            </a:extLst>
          </p:cNvPr>
          <p:cNvSpPr txBox="1"/>
          <p:nvPr/>
        </p:nvSpPr>
        <p:spPr>
          <a:xfrm>
            <a:off x="481781" y="1590734"/>
            <a:ext cx="4345857" cy="5262979"/>
          </a:xfrm>
          <a:prstGeom prst="rect">
            <a:avLst/>
          </a:prstGeom>
          <a:noFill/>
        </p:spPr>
        <p:txBody>
          <a:bodyPr wrap="square">
            <a:spAutoFit/>
          </a:bodyPr>
          <a:lstStyle/>
          <a:p>
            <a:pPr eaLnBrk="1" hangingPunct="1">
              <a:buFontTx/>
              <a:buNone/>
            </a:pPr>
            <a:r>
              <a:rPr lang="en-US" altLang="en-US" sz="2800" dirty="0">
                <a:latin typeface="Times New Roman" panose="02020603050405020304" pitchFamily="18" charset="0"/>
                <a:cs typeface="Times New Roman" panose="02020603050405020304" pitchFamily="18" charset="0"/>
              </a:rPr>
              <a:t>Communication is “an interaction between 2 or more persons that involves the exchange of information between a sender and a receiver” </a:t>
            </a:r>
          </a:p>
          <a:p>
            <a:pPr eaLnBrk="1" hangingPunct="1">
              <a:buFontTx/>
              <a:buNone/>
            </a:pPr>
            <a:r>
              <a:rPr lang="en-US" altLang="en-US" sz="2800" dirty="0">
                <a:latin typeface="Times New Roman" panose="02020603050405020304" pitchFamily="18" charset="0"/>
                <a:cs typeface="Times New Roman" panose="02020603050405020304" pitchFamily="18" charset="0"/>
              </a:rPr>
              <a:t>It involves the expression of emotions, ideas, and thoughts through verbal and non-verbal signals.</a:t>
            </a:r>
          </a:p>
          <a:p>
            <a:pPr eaLnBrk="1" hangingPunct="1">
              <a:buFontTx/>
              <a:buNone/>
            </a:pPr>
            <a:endParaRPr lang="en-US" altLang="en-US" sz="2800" dirty="0">
              <a:latin typeface="Times New Roman" panose="02020603050405020304" pitchFamily="18" charset="0"/>
              <a:cs typeface="Times New Roman" panose="02020603050405020304" pitchFamily="18" charset="0"/>
            </a:endParaRPr>
          </a:p>
          <a:p>
            <a:pPr eaLnBrk="1" hangingPunct="1">
              <a:buFontTx/>
              <a:buNone/>
            </a:pPr>
            <a:endParaRPr lang="en-US" altLang="en-US"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4809495-A986-EA15-09F3-BCBBFA4FE593}"/>
              </a:ext>
            </a:extLst>
          </p:cNvPr>
          <p:cNvPicPr>
            <a:picLocks noChangeAspect="1"/>
          </p:cNvPicPr>
          <p:nvPr/>
        </p:nvPicPr>
        <p:blipFill>
          <a:blip r:embed="rId2"/>
          <a:stretch>
            <a:fillRect/>
          </a:stretch>
        </p:blipFill>
        <p:spPr>
          <a:xfrm>
            <a:off x="5083278" y="1677955"/>
            <a:ext cx="6505335" cy="3502090"/>
          </a:xfrm>
          <a:prstGeom prst="rect">
            <a:avLst/>
          </a:prstGeom>
        </p:spPr>
      </p:pic>
      <p:sp>
        <p:nvSpPr>
          <p:cNvPr id="2" name="Footer Placeholder 1">
            <a:extLst>
              <a:ext uri="{FF2B5EF4-FFF2-40B4-BE49-F238E27FC236}">
                <a16:creationId xmlns:a16="http://schemas.microsoft.com/office/drawing/2014/main" id="{5481A8B9-12C6-A6E0-A3F6-04D6A0848FC1}"/>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3096613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AC2BAB-855A-1F34-5D9C-47FB26160387}"/>
              </a:ext>
            </a:extLst>
          </p:cNvPr>
          <p:cNvSpPr txBox="1"/>
          <p:nvPr/>
        </p:nvSpPr>
        <p:spPr>
          <a:xfrm>
            <a:off x="19665" y="340340"/>
            <a:ext cx="4955458" cy="6740307"/>
          </a:xfrm>
          <a:prstGeom prst="rect">
            <a:avLst/>
          </a:prstGeom>
          <a:noFill/>
        </p:spPr>
        <p:txBody>
          <a:bodyPr wrap="square">
            <a:spAutoFit/>
          </a:bodyPr>
          <a:lstStyle/>
          <a:p>
            <a:pPr eaLnBrk="1" hangingPunct="1"/>
            <a:r>
              <a:rPr lang="en-US" altLang="en-US" sz="3600" dirty="0">
                <a:highlight>
                  <a:srgbClr val="FFFF00"/>
                </a:highlight>
                <a:latin typeface="Times New Roman" panose="02020603050405020304" pitchFamily="18" charset="0"/>
                <a:cs typeface="Times New Roman" panose="02020603050405020304" pitchFamily="18" charset="0"/>
              </a:rPr>
              <a:t>Verbal communication</a:t>
            </a:r>
          </a:p>
          <a:p>
            <a:pPr marL="571500" indent="-571500" eaLnBrk="1" hangingPunct="1">
              <a:buFont typeface="Wingdings" panose="05000000000000000000" pitchFamily="2" charset="2"/>
              <a:buChar char="Ø"/>
            </a:pPr>
            <a:endParaRPr lang="en-US" altLang="en-US" sz="3600" dirty="0">
              <a:highlight>
                <a:srgbClr val="FFFF00"/>
              </a:highlight>
              <a:latin typeface="Times New Roman" panose="02020603050405020304" pitchFamily="18" charset="0"/>
              <a:cs typeface="Times New Roman" panose="02020603050405020304" pitchFamily="18" charset="0"/>
            </a:endParaRPr>
          </a:p>
          <a:p>
            <a:pPr eaLnBrk="1" hangingPunct="1"/>
            <a:r>
              <a:rPr lang="en-US" altLang="en-US" sz="3600" dirty="0">
                <a:highlight>
                  <a:srgbClr val="FFFF00"/>
                </a:highlight>
                <a:latin typeface="Times New Roman" panose="02020603050405020304" pitchFamily="18" charset="0"/>
                <a:cs typeface="Times New Roman" panose="02020603050405020304" pitchFamily="18" charset="0"/>
              </a:rPr>
              <a:t> </a:t>
            </a:r>
          </a:p>
          <a:p>
            <a:pPr marL="571500" indent="-571500" eaLnBrk="1" hangingPunct="1">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Includes spoken and written word</a:t>
            </a:r>
          </a:p>
          <a:p>
            <a:pPr marL="571500" indent="-571500" eaLnBrk="1" hangingPunct="1">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Tone</a:t>
            </a:r>
          </a:p>
          <a:p>
            <a:pPr marL="571500" indent="-571500" eaLnBrk="1" hangingPunct="1">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Volume</a:t>
            </a:r>
          </a:p>
          <a:p>
            <a:pPr marL="571500" indent="-571500" eaLnBrk="1" hangingPunct="1">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Cultural differences</a:t>
            </a:r>
          </a:p>
          <a:p>
            <a:pPr marL="571500" indent="-571500" eaLnBrk="1" hangingPunct="1">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Jargon</a:t>
            </a:r>
          </a:p>
          <a:p>
            <a:pPr marL="571500" indent="-571500" eaLnBrk="1" hangingPunct="1">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Slang</a:t>
            </a:r>
          </a:p>
          <a:p>
            <a:pPr marL="571500" indent="-571500" eaLnBrk="1" hangingPunct="1">
              <a:buFont typeface="Wingdings" panose="05000000000000000000" pitchFamily="2" charset="2"/>
              <a:buChar char="Ø"/>
            </a:pPr>
            <a:endParaRPr lang="en-US" altLang="en-US" sz="3600" dirty="0">
              <a:latin typeface="Times New Roman" panose="02020603050405020304" pitchFamily="18" charset="0"/>
              <a:cs typeface="Times New Roman" panose="02020603050405020304" pitchFamily="18" charset="0"/>
            </a:endParaRPr>
          </a:p>
          <a:p>
            <a:pPr marL="571500" indent="-571500" eaLnBrk="1" hangingPunct="1">
              <a:buFont typeface="Wingdings" panose="05000000000000000000" pitchFamily="2" charset="2"/>
              <a:buChar char="Ø"/>
            </a:pPr>
            <a:endParaRPr lang="en-US" altLang="en-US" sz="3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555EF25-84C1-2089-FEE1-9B07BD8C03CF}"/>
              </a:ext>
            </a:extLst>
          </p:cNvPr>
          <p:cNvSpPr txBox="1"/>
          <p:nvPr/>
        </p:nvSpPr>
        <p:spPr>
          <a:xfrm>
            <a:off x="5456903" y="785242"/>
            <a:ext cx="6096000" cy="5576911"/>
          </a:xfrm>
          <a:prstGeom prst="rect">
            <a:avLst/>
          </a:prstGeom>
          <a:noFill/>
        </p:spPr>
        <p:txBody>
          <a:bodyPr wrap="square">
            <a:spAutoFit/>
          </a:bodyPr>
          <a:lstStyle/>
          <a:p>
            <a:pPr marL="571500" indent="-571500" eaLnBrk="1" hangingPunct="1">
              <a:lnSpc>
                <a:spcPct val="9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All behaviors that express messages without the use of words</a:t>
            </a:r>
          </a:p>
          <a:p>
            <a:pPr marL="571500" indent="-571500" eaLnBrk="1" hangingPunct="1">
              <a:lnSpc>
                <a:spcPct val="9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Body movement</a:t>
            </a:r>
          </a:p>
          <a:p>
            <a:pPr marL="571500" indent="-571500" eaLnBrk="1" hangingPunct="1">
              <a:lnSpc>
                <a:spcPct val="9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Physical appearance</a:t>
            </a:r>
          </a:p>
          <a:p>
            <a:pPr marL="571500" indent="-571500" eaLnBrk="1" hangingPunct="1">
              <a:lnSpc>
                <a:spcPct val="9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Personal space</a:t>
            </a:r>
          </a:p>
          <a:p>
            <a:pPr marL="571500" indent="-571500" eaLnBrk="1" hangingPunct="1">
              <a:lnSpc>
                <a:spcPct val="9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Touch</a:t>
            </a:r>
          </a:p>
          <a:p>
            <a:pPr marL="571500" indent="-571500" eaLnBrk="1" hangingPunct="1">
              <a:lnSpc>
                <a:spcPct val="9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Body language</a:t>
            </a:r>
          </a:p>
          <a:p>
            <a:pPr marL="571500" indent="-571500" eaLnBrk="1" hangingPunct="1">
              <a:lnSpc>
                <a:spcPct val="9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Should be consistent with spoken word</a:t>
            </a:r>
          </a:p>
          <a:p>
            <a:pPr marL="571500" indent="-571500" eaLnBrk="1" hangingPunct="1">
              <a:lnSpc>
                <a:spcPct val="90000"/>
              </a:lnSpc>
              <a:buFont typeface="Wingdings" panose="05000000000000000000" pitchFamily="2" charset="2"/>
              <a:buChar char="Ø"/>
            </a:pPr>
            <a:r>
              <a:rPr lang="en-US" altLang="en-US" sz="3600" dirty="0">
                <a:latin typeface="Times New Roman" panose="02020603050405020304" pitchFamily="18" charset="0"/>
                <a:cs typeface="Times New Roman" panose="02020603050405020304" pitchFamily="18" charset="0"/>
              </a:rPr>
              <a:t>Cultural considerations</a:t>
            </a:r>
          </a:p>
        </p:txBody>
      </p:sp>
      <p:sp>
        <p:nvSpPr>
          <p:cNvPr id="7" name="TextBox 6">
            <a:extLst>
              <a:ext uri="{FF2B5EF4-FFF2-40B4-BE49-F238E27FC236}">
                <a16:creationId xmlns:a16="http://schemas.microsoft.com/office/drawing/2014/main" id="{834DF242-455D-BBD0-A443-598C93B5C3F1}"/>
              </a:ext>
            </a:extLst>
          </p:cNvPr>
          <p:cNvSpPr txBox="1"/>
          <p:nvPr/>
        </p:nvSpPr>
        <p:spPr>
          <a:xfrm>
            <a:off x="6051755" y="180264"/>
            <a:ext cx="6120580" cy="646331"/>
          </a:xfrm>
          <a:prstGeom prst="rect">
            <a:avLst/>
          </a:prstGeom>
          <a:noFill/>
        </p:spPr>
        <p:txBody>
          <a:bodyPr wrap="square">
            <a:spAutoFit/>
          </a:bodyPr>
          <a:lstStyle/>
          <a:p>
            <a:r>
              <a:rPr lang="en-US" sz="3600" dirty="0">
                <a:highlight>
                  <a:srgbClr val="FFFF00"/>
                </a:highlight>
                <a:latin typeface="Times New Roman" panose="02020603050405020304" pitchFamily="18" charset="0"/>
                <a:cs typeface="Times New Roman" panose="02020603050405020304" pitchFamily="18" charset="0"/>
              </a:rPr>
              <a:t>Nonverbal Communication</a:t>
            </a:r>
          </a:p>
        </p:txBody>
      </p:sp>
      <p:sp>
        <p:nvSpPr>
          <p:cNvPr id="2" name="Footer Placeholder 1">
            <a:extLst>
              <a:ext uri="{FF2B5EF4-FFF2-40B4-BE49-F238E27FC236}">
                <a16:creationId xmlns:a16="http://schemas.microsoft.com/office/drawing/2014/main" id="{66AC3EC9-8530-349D-36C7-2709AE84A848}"/>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343955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523146C-1D65-1C37-B605-3426857EE1D9}"/>
              </a:ext>
            </a:extLst>
          </p:cNvPr>
          <p:cNvSpPr txBox="1">
            <a:spLocks noChangeArrowheads="1"/>
          </p:cNvSpPr>
          <p:nvPr/>
        </p:nvSpPr>
        <p:spPr>
          <a:xfrm>
            <a:off x="1410478" y="228600"/>
            <a:ext cx="7315200" cy="1143000"/>
          </a:xfrm>
          <a:prstGeom prst="rect">
            <a:avLst/>
          </a:prstGeom>
          <a:solidFill>
            <a:schemeClr val="accent5">
              <a:lumMod val="60000"/>
              <a:lumOff val="40000"/>
            </a:schemeClr>
          </a:solidFill>
        </p:spPr>
        <p:txBody>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altLang="en-US" sz="4800" dirty="0">
                <a:latin typeface="Times New Roman" panose="02020603050405020304" pitchFamily="18" charset="0"/>
                <a:cs typeface="Times New Roman" panose="02020603050405020304" pitchFamily="18" charset="0"/>
              </a:rPr>
              <a:t>Essential Skills</a:t>
            </a:r>
          </a:p>
        </p:txBody>
      </p:sp>
      <p:sp>
        <p:nvSpPr>
          <p:cNvPr id="3" name="Rectangle 3">
            <a:extLst>
              <a:ext uri="{FF2B5EF4-FFF2-40B4-BE49-F238E27FC236}">
                <a16:creationId xmlns:a16="http://schemas.microsoft.com/office/drawing/2014/main" id="{56AD5483-A643-AD48-A6B1-1C2EE817FF3F}"/>
              </a:ext>
            </a:extLst>
          </p:cNvPr>
          <p:cNvSpPr txBox="1">
            <a:spLocks noChangeArrowheads="1"/>
          </p:cNvSpPr>
          <p:nvPr/>
        </p:nvSpPr>
        <p:spPr>
          <a:xfrm>
            <a:off x="1447800" y="1600200"/>
            <a:ext cx="3543300" cy="4525963"/>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sz="3200" dirty="0">
                <a:latin typeface="Times New Roman" panose="02020603050405020304" pitchFamily="18" charset="0"/>
                <a:cs typeface="Times New Roman" panose="02020603050405020304" pitchFamily="18" charset="0"/>
              </a:rPr>
              <a:t>Active listening</a:t>
            </a:r>
          </a:p>
          <a:p>
            <a:r>
              <a:rPr lang="en-US" altLang="en-US" sz="3200" dirty="0">
                <a:latin typeface="Times New Roman" panose="02020603050405020304" pitchFamily="18" charset="0"/>
                <a:cs typeface="Times New Roman" panose="02020603050405020304" pitchFamily="18" charset="0"/>
              </a:rPr>
              <a:t>Clarifying</a:t>
            </a:r>
          </a:p>
          <a:p>
            <a:r>
              <a:rPr lang="en-US" altLang="en-US" sz="3200" dirty="0">
                <a:latin typeface="Times New Roman" panose="02020603050405020304" pitchFamily="18" charset="0"/>
                <a:cs typeface="Times New Roman" panose="02020603050405020304" pitchFamily="18" charset="0"/>
              </a:rPr>
              <a:t>Comforting </a:t>
            </a:r>
          </a:p>
          <a:p>
            <a:r>
              <a:rPr lang="en-US" altLang="en-US" sz="3200" dirty="0">
                <a:latin typeface="Times New Roman" panose="02020603050405020304" pitchFamily="18" charset="0"/>
                <a:cs typeface="Times New Roman" panose="02020603050405020304" pitchFamily="18" charset="0"/>
              </a:rPr>
              <a:t>Focusing</a:t>
            </a:r>
          </a:p>
          <a:p>
            <a:r>
              <a:rPr lang="en-US" altLang="en-US" sz="3200" dirty="0">
                <a:latin typeface="Times New Roman" panose="02020603050405020304" pitchFamily="18" charset="0"/>
                <a:cs typeface="Times New Roman" panose="02020603050405020304" pitchFamily="18" charset="0"/>
              </a:rPr>
              <a:t>Genuineness</a:t>
            </a:r>
          </a:p>
          <a:p>
            <a:r>
              <a:rPr lang="en-US" altLang="en-US" sz="3200" dirty="0">
                <a:latin typeface="Times New Roman" panose="02020603050405020304" pitchFamily="18" charset="0"/>
                <a:cs typeface="Times New Roman" panose="02020603050405020304" pitchFamily="18" charset="0"/>
              </a:rPr>
              <a:t>Informing</a:t>
            </a:r>
          </a:p>
          <a:p>
            <a:r>
              <a:rPr lang="en-US" altLang="en-US" sz="3200" dirty="0">
                <a:latin typeface="Times New Roman" panose="02020603050405020304" pitchFamily="18" charset="0"/>
                <a:cs typeface="Times New Roman" panose="02020603050405020304" pitchFamily="18" charset="0"/>
              </a:rPr>
              <a:t>Interviewing</a:t>
            </a:r>
          </a:p>
          <a:p>
            <a:pPr>
              <a:buFontTx/>
              <a:buNone/>
            </a:pPr>
            <a:r>
              <a:rPr lang="en-US" altLang="en-US" sz="3200" dirty="0">
                <a:latin typeface="Times New Roman" panose="02020603050405020304" pitchFamily="18" charset="0"/>
                <a:cs typeface="Times New Roman" panose="02020603050405020304" pitchFamily="18" charset="0"/>
              </a:rPr>
              <a:t>	</a:t>
            </a:r>
          </a:p>
        </p:txBody>
      </p:sp>
      <p:sp>
        <p:nvSpPr>
          <p:cNvPr id="4" name="Rectangle 4">
            <a:extLst>
              <a:ext uri="{FF2B5EF4-FFF2-40B4-BE49-F238E27FC236}">
                <a16:creationId xmlns:a16="http://schemas.microsoft.com/office/drawing/2014/main" id="{D6875D35-5D39-22D2-2D4D-C22D4054D7F1}"/>
              </a:ext>
            </a:extLst>
          </p:cNvPr>
          <p:cNvSpPr txBox="1">
            <a:spLocks noChangeArrowheads="1"/>
          </p:cNvSpPr>
          <p:nvPr/>
        </p:nvSpPr>
        <p:spPr>
          <a:xfrm>
            <a:off x="5663380" y="1610031"/>
            <a:ext cx="7482347" cy="4525963"/>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sz="3200" dirty="0">
                <a:latin typeface="Times New Roman" panose="02020603050405020304" pitchFamily="18" charset="0"/>
                <a:cs typeface="Times New Roman" panose="02020603050405020304" pitchFamily="18" charset="0"/>
              </a:rPr>
              <a:t>Paraphrasing</a:t>
            </a:r>
          </a:p>
          <a:p>
            <a:r>
              <a:rPr lang="en-US" altLang="en-US" sz="3200" dirty="0">
                <a:latin typeface="Times New Roman" panose="02020603050405020304" pitchFamily="18" charset="0"/>
                <a:cs typeface="Times New Roman" panose="02020603050405020304" pitchFamily="18" charset="0"/>
              </a:rPr>
              <a:t>Reflecting</a:t>
            </a:r>
          </a:p>
          <a:p>
            <a:r>
              <a:rPr lang="en-US" altLang="en-US" sz="3200" dirty="0">
                <a:latin typeface="Times New Roman" panose="02020603050405020304" pitchFamily="18" charset="0"/>
                <a:cs typeface="Times New Roman" panose="02020603050405020304" pitchFamily="18" charset="0"/>
              </a:rPr>
              <a:t>Restating</a:t>
            </a:r>
          </a:p>
          <a:p>
            <a:r>
              <a:rPr lang="en-US" altLang="en-US" sz="3200" dirty="0">
                <a:latin typeface="Times New Roman" panose="02020603050405020304" pitchFamily="18" charset="0"/>
                <a:cs typeface="Times New Roman" panose="02020603050405020304" pitchFamily="18" charset="0"/>
              </a:rPr>
              <a:t>Summarizing</a:t>
            </a:r>
          </a:p>
          <a:p>
            <a:r>
              <a:rPr lang="en-US" altLang="en-US" sz="3200" dirty="0">
                <a:latin typeface="Times New Roman" panose="02020603050405020304" pitchFamily="18" charset="0"/>
                <a:cs typeface="Times New Roman" panose="02020603050405020304" pitchFamily="18" charset="0"/>
              </a:rPr>
              <a:t>Suggesting</a:t>
            </a:r>
          </a:p>
          <a:p>
            <a:r>
              <a:rPr lang="en-US" altLang="en-US" sz="3200" dirty="0">
                <a:latin typeface="Times New Roman" panose="02020603050405020304" pitchFamily="18" charset="0"/>
                <a:cs typeface="Times New Roman" panose="02020603050405020304" pitchFamily="18" charset="0"/>
              </a:rPr>
              <a:t>Open-ended statements and questions</a:t>
            </a:r>
          </a:p>
        </p:txBody>
      </p:sp>
      <p:sp>
        <p:nvSpPr>
          <p:cNvPr id="5" name="Footer Placeholder 4">
            <a:extLst>
              <a:ext uri="{FF2B5EF4-FFF2-40B4-BE49-F238E27FC236}">
                <a16:creationId xmlns:a16="http://schemas.microsoft.com/office/drawing/2014/main" id="{EFCE5013-37CF-C6D7-C4E6-FEB1FFBB4B0B}"/>
              </a:ext>
            </a:extLst>
          </p:cNvPr>
          <p:cNvSpPr>
            <a:spLocks noGrp="1"/>
          </p:cNvSpPr>
          <p:nvPr>
            <p:ph type="ftr" sz="quarter" idx="11"/>
          </p:nvPr>
        </p:nvSpPr>
        <p:spPr/>
        <p:txBody>
          <a:bodyPr/>
          <a:lstStyle/>
          <a:p>
            <a:r>
              <a:rPr lang="en-US"/>
              <a:t>Madhuri Ma'am Notes</a:t>
            </a:r>
            <a:endParaRPr lang="en-US" dirty="0"/>
          </a:p>
        </p:txBody>
      </p:sp>
    </p:spTree>
    <p:extLst>
      <p:ext uri="{BB962C8B-B14F-4D97-AF65-F5344CB8AC3E}">
        <p14:creationId xmlns:p14="http://schemas.microsoft.com/office/powerpoint/2010/main" val="7497516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Wood Type</Template>
  <TotalTime>502</TotalTime>
  <Words>4049</Words>
  <Application>Microsoft Office PowerPoint</Application>
  <PresentationFormat>Widescreen</PresentationFormat>
  <Paragraphs>338</Paragraphs>
  <Slides>45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Calibri</vt:lpstr>
      <vt:lpstr>inherit</vt:lpstr>
      <vt:lpstr>Open Sans</vt:lpstr>
      <vt:lpstr>Rockwell</vt:lpstr>
      <vt:lpstr>Rockwell Condensed</vt:lpstr>
      <vt:lpstr>Sitka Banner Semibold</vt:lpstr>
      <vt:lpstr>Times New Roman</vt:lpstr>
      <vt:lpstr>trade-gothic-next</vt:lpstr>
      <vt:lpstr>Wingdings</vt:lpstr>
      <vt:lpstr>Wood Type</vt:lpstr>
      <vt:lpstr>Unit -3  Stages of                  Writing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Madhuri Mishra</dc:creator>
  <cp:lastModifiedBy>Madhuri Mishra</cp:lastModifiedBy>
  <cp:revision>27</cp:revision>
  <dcterms:created xsi:type="dcterms:W3CDTF">2024-08-29T04:34:48Z</dcterms:created>
  <dcterms:modified xsi:type="dcterms:W3CDTF">2025-08-25T05:41:32Z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